
<file path=[Content_Types].xml><?xml version="1.0" encoding="utf-8"?>
<Types xmlns="http://schemas.openxmlformats.org/package/2006/content-types">
  <Default Extension="jpeg" ContentType="image/jpeg"/>
  <Default Extension="JPG" ContentType="image/.jp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9" r:id="rId4"/>
    <p:sldId id="261" r:id="rId5"/>
    <p:sldId id="262" r:id="rId6"/>
    <p:sldId id="264" r:id="rId7"/>
    <p:sldId id="265" r:id="rId8"/>
    <p:sldId id="257"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D6F7"/>
    <a:srgbClr val="CE3A33"/>
    <a:srgbClr val="002D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2AC32CFF-D231-4CAF-A2AB-2DAAB9AB208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C82BBC0-70F6-4BCB-8889-A1635E2613A3}"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AC32CFF-D231-4CAF-A2AB-2DAAB9AB208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C82BBC0-70F6-4BCB-8889-A1635E2613A3}"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AC32CFF-D231-4CAF-A2AB-2DAAB9AB208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C82BBC0-70F6-4BCB-8889-A1635E2613A3}"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AC32CFF-D231-4CAF-A2AB-2DAAB9AB208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C82BBC0-70F6-4BCB-8889-A1635E2613A3}"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日期占位符 3"/>
          <p:cNvSpPr>
            <a:spLocks noGrp="1"/>
          </p:cNvSpPr>
          <p:nvPr>
            <p:ph type="dt" sz="half" idx="10"/>
          </p:nvPr>
        </p:nvSpPr>
        <p:spPr/>
        <p:txBody>
          <a:bodyPr/>
          <a:lstStyle/>
          <a:p>
            <a:fld id="{2AC32CFF-D231-4CAF-A2AB-2DAAB9AB208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C82BBC0-70F6-4BCB-8889-A1635E2613A3}"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AC32CFF-D231-4CAF-A2AB-2DAAB9AB208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C82BBC0-70F6-4BCB-8889-A1635E2613A3}"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endParaRPr lang="zh-CN" altLang="en-US" smtClean="0"/>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endParaRPr lang="zh-CN" altLang="en-US" smtClean="0"/>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AC32CFF-D231-4CAF-A2AB-2DAAB9AB208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C82BBC0-70F6-4BCB-8889-A1635E2613A3}"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AC32CFF-D231-4CAF-A2AB-2DAAB9AB208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C82BBC0-70F6-4BCB-8889-A1635E2613A3}"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AC32CFF-D231-4CAF-A2AB-2DAAB9AB208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C82BBC0-70F6-4BCB-8889-A1635E2613A3}"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endParaRPr lang="zh-CN" altLang="en-US" smtClean="0"/>
          </a:p>
        </p:txBody>
      </p:sp>
      <p:sp>
        <p:nvSpPr>
          <p:cNvPr id="5" name="日期占位符 4"/>
          <p:cNvSpPr>
            <a:spLocks noGrp="1"/>
          </p:cNvSpPr>
          <p:nvPr>
            <p:ph type="dt" sz="half" idx="10"/>
          </p:nvPr>
        </p:nvSpPr>
        <p:spPr/>
        <p:txBody>
          <a:bodyPr/>
          <a:lstStyle/>
          <a:p>
            <a:fld id="{2AC32CFF-D231-4CAF-A2AB-2DAAB9AB208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C82BBC0-70F6-4BCB-8889-A1635E2613A3}"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endParaRPr lang="zh-CN" altLang="en-US" smtClean="0"/>
          </a:p>
        </p:txBody>
      </p:sp>
      <p:sp>
        <p:nvSpPr>
          <p:cNvPr id="5" name="日期占位符 4"/>
          <p:cNvSpPr>
            <a:spLocks noGrp="1"/>
          </p:cNvSpPr>
          <p:nvPr>
            <p:ph type="dt" sz="half" idx="10"/>
          </p:nvPr>
        </p:nvSpPr>
        <p:spPr/>
        <p:txBody>
          <a:bodyPr/>
          <a:lstStyle/>
          <a:p>
            <a:fld id="{2AC32CFF-D231-4CAF-A2AB-2DAAB9AB208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C82BBC0-70F6-4BCB-8889-A1635E2613A3}"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C32CFF-D231-4CAF-A2AB-2DAAB9AB2080}"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82BBC0-70F6-4BCB-8889-A1635E2613A3}"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9.emf"/><Relationship Id="rId8" Type="http://schemas.openxmlformats.org/officeDocument/2006/relationships/image" Target="../media/image8.emf"/><Relationship Id="rId7" Type="http://schemas.openxmlformats.org/officeDocument/2006/relationships/image" Target="../media/image7.emf"/><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 Id="rId3" Type="http://schemas.openxmlformats.org/officeDocument/2006/relationships/image" Target="../media/image3.emf"/><Relationship Id="rId29" Type="http://schemas.openxmlformats.org/officeDocument/2006/relationships/slideLayout" Target="../slideLayouts/slideLayout1.xml"/><Relationship Id="rId28" Type="http://schemas.openxmlformats.org/officeDocument/2006/relationships/image" Target="../media/image28.emf"/><Relationship Id="rId27" Type="http://schemas.openxmlformats.org/officeDocument/2006/relationships/image" Target="../media/image27.emf"/><Relationship Id="rId26" Type="http://schemas.openxmlformats.org/officeDocument/2006/relationships/image" Target="../media/image26.emf"/><Relationship Id="rId25" Type="http://schemas.openxmlformats.org/officeDocument/2006/relationships/image" Target="../media/image25.emf"/><Relationship Id="rId24" Type="http://schemas.openxmlformats.org/officeDocument/2006/relationships/image" Target="../media/image24.emf"/><Relationship Id="rId23" Type="http://schemas.openxmlformats.org/officeDocument/2006/relationships/image" Target="../media/image23.emf"/><Relationship Id="rId22" Type="http://schemas.openxmlformats.org/officeDocument/2006/relationships/image" Target="../media/image22.emf"/><Relationship Id="rId21" Type="http://schemas.openxmlformats.org/officeDocument/2006/relationships/image" Target="../media/image21.emf"/><Relationship Id="rId20" Type="http://schemas.openxmlformats.org/officeDocument/2006/relationships/image" Target="../media/image20.emf"/><Relationship Id="rId2" Type="http://schemas.openxmlformats.org/officeDocument/2006/relationships/image" Target="../media/image2.emf"/><Relationship Id="rId19" Type="http://schemas.openxmlformats.org/officeDocument/2006/relationships/image" Target="../media/image19.emf"/><Relationship Id="rId18" Type="http://schemas.openxmlformats.org/officeDocument/2006/relationships/image" Target="../media/image18.emf"/><Relationship Id="rId17" Type="http://schemas.openxmlformats.org/officeDocument/2006/relationships/image" Target="../media/image17.emf"/><Relationship Id="rId16" Type="http://schemas.openxmlformats.org/officeDocument/2006/relationships/image" Target="../media/image16.emf"/><Relationship Id="rId15" Type="http://schemas.openxmlformats.org/officeDocument/2006/relationships/image" Target="../media/image15.emf"/><Relationship Id="rId14" Type="http://schemas.openxmlformats.org/officeDocument/2006/relationships/image" Target="../media/image14.emf"/><Relationship Id="rId13" Type="http://schemas.openxmlformats.org/officeDocument/2006/relationships/image" Target="../media/image13.emf"/><Relationship Id="rId12" Type="http://schemas.openxmlformats.org/officeDocument/2006/relationships/image" Target="../media/image12.emf"/><Relationship Id="rId11" Type="http://schemas.openxmlformats.org/officeDocument/2006/relationships/image" Target="../media/image11.emf"/><Relationship Id="rId10" Type="http://schemas.openxmlformats.org/officeDocument/2006/relationships/image" Target="../media/image10.emf"/><Relationship Id="rId1" Type="http://schemas.openxmlformats.org/officeDocument/2006/relationships/image" Target="../media/image1.emf"/></Relationships>
</file>

<file path=ppt/slides/_rels/slide2.xml.rels><?xml version="1.0" encoding="UTF-8" standalone="yes"?>
<Relationships xmlns="http://schemas.openxmlformats.org/package/2006/relationships"><Relationship Id="rId9" Type="http://schemas.openxmlformats.org/officeDocument/2006/relationships/image" Target="../media/image9.emf"/><Relationship Id="rId8" Type="http://schemas.openxmlformats.org/officeDocument/2006/relationships/image" Target="../media/image8.emf"/><Relationship Id="rId7" Type="http://schemas.openxmlformats.org/officeDocument/2006/relationships/image" Target="../media/image7.emf"/><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 Id="rId3" Type="http://schemas.openxmlformats.org/officeDocument/2006/relationships/image" Target="../media/image3.emf"/><Relationship Id="rId29" Type="http://schemas.openxmlformats.org/officeDocument/2006/relationships/slideLayout" Target="../slideLayouts/slideLayout1.xml"/><Relationship Id="rId28" Type="http://schemas.openxmlformats.org/officeDocument/2006/relationships/image" Target="../media/image28.emf"/><Relationship Id="rId27" Type="http://schemas.openxmlformats.org/officeDocument/2006/relationships/image" Target="../media/image27.emf"/><Relationship Id="rId26" Type="http://schemas.openxmlformats.org/officeDocument/2006/relationships/image" Target="../media/image26.emf"/><Relationship Id="rId25" Type="http://schemas.openxmlformats.org/officeDocument/2006/relationships/image" Target="../media/image25.emf"/><Relationship Id="rId24" Type="http://schemas.openxmlformats.org/officeDocument/2006/relationships/image" Target="../media/image24.emf"/><Relationship Id="rId23" Type="http://schemas.openxmlformats.org/officeDocument/2006/relationships/image" Target="../media/image23.emf"/><Relationship Id="rId22" Type="http://schemas.openxmlformats.org/officeDocument/2006/relationships/image" Target="../media/image22.emf"/><Relationship Id="rId21" Type="http://schemas.openxmlformats.org/officeDocument/2006/relationships/image" Target="../media/image21.emf"/><Relationship Id="rId20" Type="http://schemas.openxmlformats.org/officeDocument/2006/relationships/image" Target="../media/image20.emf"/><Relationship Id="rId2" Type="http://schemas.openxmlformats.org/officeDocument/2006/relationships/image" Target="../media/image2.emf"/><Relationship Id="rId19" Type="http://schemas.openxmlformats.org/officeDocument/2006/relationships/image" Target="../media/image19.emf"/><Relationship Id="rId18" Type="http://schemas.openxmlformats.org/officeDocument/2006/relationships/image" Target="../media/image18.emf"/><Relationship Id="rId17" Type="http://schemas.openxmlformats.org/officeDocument/2006/relationships/image" Target="../media/image17.emf"/><Relationship Id="rId16" Type="http://schemas.openxmlformats.org/officeDocument/2006/relationships/image" Target="../media/image16.emf"/><Relationship Id="rId15" Type="http://schemas.openxmlformats.org/officeDocument/2006/relationships/image" Target="../media/image15.emf"/><Relationship Id="rId14" Type="http://schemas.openxmlformats.org/officeDocument/2006/relationships/image" Target="../media/image14.emf"/><Relationship Id="rId13" Type="http://schemas.openxmlformats.org/officeDocument/2006/relationships/image" Target="../media/image13.emf"/><Relationship Id="rId12" Type="http://schemas.openxmlformats.org/officeDocument/2006/relationships/image" Target="../media/image12.emf"/><Relationship Id="rId11" Type="http://schemas.openxmlformats.org/officeDocument/2006/relationships/image" Target="../media/image11.emf"/><Relationship Id="rId10" Type="http://schemas.openxmlformats.org/officeDocument/2006/relationships/image" Target="../media/image10.emf"/><Relationship Id="rId1"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1.emf"/></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1.emf"/></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32.jpeg"/><Relationship Id="rId4" Type="http://schemas.openxmlformats.org/officeDocument/2006/relationships/image" Target="../media/image31.jpeg"/><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image" Target="../media/image11.emf"/></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7.emf"/><Relationship Id="rId1" Type="http://schemas.openxmlformats.org/officeDocument/2006/relationships/image" Target="../media/image11.emf"/></Relationships>
</file>

<file path=ppt/slides/_rels/slide7.xml.rels><?xml version="1.0" encoding="UTF-8" standalone="yes"?>
<Relationships xmlns="http://schemas.openxmlformats.org/package/2006/relationships"><Relationship Id="rId9" Type="http://schemas.openxmlformats.org/officeDocument/2006/relationships/image" Target="../media/image9.emf"/><Relationship Id="rId8" Type="http://schemas.openxmlformats.org/officeDocument/2006/relationships/image" Target="../media/image8.emf"/><Relationship Id="rId7" Type="http://schemas.openxmlformats.org/officeDocument/2006/relationships/image" Target="../media/image7.emf"/><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 Id="rId3" Type="http://schemas.openxmlformats.org/officeDocument/2006/relationships/image" Target="../media/image3.emf"/><Relationship Id="rId29" Type="http://schemas.openxmlformats.org/officeDocument/2006/relationships/slideLayout" Target="../slideLayouts/slideLayout1.xml"/><Relationship Id="rId28" Type="http://schemas.openxmlformats.org/officeDocument/2006/relationships/image" Target="../media/image28.emf"/><Relationship Id="rId27" Type="http://schemas.openxmlformats.org/officeDocument/2006/relationships/image" Target="../media/image27.emf"/><Relationship Id="rId26" Type="http://schemas.openxmlformats.org/officeDocument/2006/relationships/image" Target="../media/image26.emf"/><Relationship Id="rId25" Type="http://schemas.openxmlformats.org/officeDocument/2006/relationships/image" Target="../media/image25.emf"/><Relationship Id="rId24" Type="http://schemas.openxmlformats.org/officeDocument/2006/relationships/image" Target="../media/image24.emf"/><Relationship Id="rId23" Type="http://schemas.openxmlformats.org/officeDocument/2006/relationships/image" Target="../media/image23.emf"/><Relationship Id="rId22" Type="http://schemas.openxmlformats.org/officeDocument/2006/relationships/image" Target="../media/image22.emf"/><Relationship Id="rId21" Type="http://schemas.openxmlformats.org/officeDocument/2006/relationships/image" Target="../media/image21.emf"/><Relationship Id="rId20" Type="http://schemas.openxmlformats.org/officeDocument/2006/relationships/image" Target="../media/image20.emf"/><Relationship Id="rId2" Type="http://schemas.openxmlformats.org/officeDocument/2006/relationships/image" Target="../media/image2.emf"/><Relationship Id="rId19" Type="http://schemas.openxmlformats.org/officeDocument/2006/relationships/image" Target="../media/image19.emf"/><Relationship Id="rId18" Type="http://schemas.openxmlformats.org/officeDocument/2006/relationships/image" Target="../media/image18.emf"/><Relationship Id="rId17" Type="http://schemas.openxmlformats.org/officeDocument/2006/relationships/image" Target="../media/image17.emf"/><Relationship Id="rId16" Type="http://schemas.openxmlformats.org/officeDocument/2006/relationships/image" Target="../media/image16.emf"/><Relationship Id="rId15" Type="http://schemas.openxmlformats.org/officeDocument/2006/relationships/image" Target="../media/image15.emf"/><Relationship Id="rId14" Type="http://schemas.openxmlformats.org/officeDocument/2006/relationships/image" Target="../media/image14.emf"/><Relationship Id="rId13" Type="http://schemas.openxmlformats.org/officeDocument/2006/relationships/image" Target="../media/image13.emf"/><Relationship Id="rId12" Type="http://schemas.openxmlformats.org/officeDocument/2006/relationships/image" Target="../media/image12.emf"/><Relationship Id="rId11" Type="http://schemas.openxmlformats.org/officeDocument/2006/relationships/image" Target="../media/image11.emf"/><Relationship Id="rId10" Type="http://schemas.openxmlformats.org/officeDocument/2006/relationships/image" Target="../media/image10.emf"/><Relationship Id="rId1"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solidFill>
            <a:srgbClr val="002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1"/>
          <a:stretch>
            <a:fillRect/>
          </a:stretch>
        </p:blipFill>
        <p:spPr>
          <a:xfrm>
            <a:off x="7900013" y="1770611"/>
            <a:ext cx="753536" cy="771671"/>
          </a:xfrm>
          <a:prstGeom prst="rect">
            <a:avLst/>
          </a:prstGeom>
        </p:spPr>
      </p:pic>
      <p:pic>
        <p:nvPicPr>
          <p:cNvPr id="8" name="图片 7"/>
          <p:cNvPicPr>
            <a:picLocks noChangeAspect="1"/>
          </p:cNvPicPr>
          <p:nvPr/>
        </p:nvPicPr>
        <p:blipFill>
          <a:blip r:embed="rId2"/>
          <a:stretch>
            <a:fillRect/>
          </a:stretch>
        </p:blipFill>
        <p:spPr>
          <a:xfrm>
            <a:off x="8585516" y="2658281"/>
            <a:ext cx="779978" cy="1194147"/>
          </a:xfrm>
          <a:prstGeom prst="rect">
            <a:avLst/>
          </a:prstGeom>
        </p:spPr>
      </p:pic>
      <p:pic>
        <p:nvPicPr>
          <p:cNvPr id="9" name="图片 8"/>
          <p:cNvPicPr>
            <a:picLocks noChangeAspect="1"/>
          </p:cNvPicPr>
          <p:nvPr/>
        </p:nvPicPr>
        <p:blipFill>
          <a:blip r:embed="rId3"/>
          <a:stretch>
            <a:fillRect/>
          </a:stretch>
        </p:blipFill>
        <p:spPr>
          <a:xfrm>
            <a:off x="7900013" y="4349951"/>
            <a:ext cx="1137554" cy="664290"/>
          </a:xfrm>
          <a:prstGeom prst="rect">
            <a:avLst/>
          </a:prstGeom>
        </p:spPr>
      </p:pic>
      <p:pic>
        <p:nvPicPr>
          <p:cNvPr id="10" name="图片 9"/>
          <p:cNvPicPr>
            <a:picLocks noChangeAspect="1"/>
          </p:cNvPicPr>
          <p:nvPr/>
        </p:nvPicPr>
        <p:blipFill>
          <a:blip r:embed="rId4"/>
          <a:stretch>
            <a:fillRect/>
          </a:stretch>
        </p:blipFill>
        <p:spPr>
          <a:xfrm>
            <a:off x="7442872" y="5164686"/>
            <a:ext cx="601407" cy="610272"/>
          </a:xfrm>
          <a:prstGeom prst="rect">
            <a:avLst/>
          </a:prstGeom>
        </p:spPr>
      </p:pic>
      <p:pic>
        <p:nvPicPr>
          <p:cNvPr id="11" name="图片 10"/>
          <p:cNvPicPr>
            <a:picLocks noChangeAspect="1"/>
          </p:cNvPicPr>
          <p:nvPr/>
        </p:nvPicPr>
        <p:blipFill>
          <a:blip r:embed="rId5"/>
          <a:stretch>
            <a:fillRect/>
          </a:stretch>
        </p:blipFill>
        <p:spPr>
          <a:xfrm>
            <a:off x="5936256" y="5164686"/>
            <a:ext cx="1057519" cy="935231"/>
          </a:xfrm>
          <a:prstGeom prst="rect">
            <a:avLst/>
          </a:prstGeom>
        </p:spPr>
      </p:pic>
      <p:pic>
        <p:nvPicPr>
          <p:cNvPr id="12" name="图片 11"/>
          <p:cNvPicPr>
            <a:picLocks noChangeAspect="1"/>
          </p:cNvPicPr>
          <p:nvPr/>
        </p:nvPicPr>
        <p:blipFill>
          <a:blip r:embed="rId6"/>
          <a:stretch>
            <a:fillRect/>
          </a:stretch>
        </p:blipFill>
        <p:spPr>
          <a:xfrm>
            <a:off x="4711598" y="5346750"/>
            <a:ext cx="1224658" cy="1044504"/>
          </a:xfrm>
          <a:prstGeom prst="rect">
            <a:avLst/>
          </a:prstGeom>
        </p:spPr>
      </p:pic>
      <p:pic>
        <p:nvPicPr>
          <p:cNvPr id="13" name="图片 12"/>
          <p:cNvPicPr>
            <a:picLocks noChangeAspect="1"/>
          </p:cNvPicPr>
          <p:nvPr/>
        </p:nvPicPr>
        <p:blipFill>
          <a:blip r:embed="rId7"/>
          <a:stretch>
            <a:fillRect/>
          </a:stretch>
        </p:blipFill>
        <p:spPr>
          <a:xfrm>
            <a:off x="3313976" y="4169671"/>
            <a:ext cx="1173074" cy="1462630"/>
          </a:xfrm>
          <a:prstGeom prst="rect">
            <a:avLst/>
          </a:prstGeom>
        </p:spPr>
      </p:pic>
      <p:pic>
        <p:nvPicPr>
          <p:cNvPr id="14" name="图片 13"/>
          <p:cNvPicPr>
            <a:picLocks noChangeAspect="1"/>
          </p:cNvPicPr>
          <p:nvPr/>
        </p:nvPicPr>
        <p:blipFill>
          <a:blip r:embed="rId8"/>
          <a:stretch>
            <a:fillRect/>
          </a:stretch>
        </p:blipFill>
        <p:spPr>
          <a:xfrm>
            <a:off x="6184591" y="398343"/>
            <a:ext cx="1210950" cy="1456000"/>
          </a:xfrm>
          <a:prstGeom prst="rect">
            <a:avLst/>
          </a:prstGeom>
        </p:spPr>
      </p:pic>
      <p:pic>
        <p:nvPicPr>
          <p:cNvPr id="15" name="图片 14"/>
          <p:cNvPicPr>
            <a:picLocks noChangeAspect="1"/>
          </p:cNvPicPr>
          <p:nvPr/>
        </p:nvPicPr>
        <p:blipFill>
          <a:blip r:embed="rId9"/>
          <a:stretch>
            <a:fillRect/>
          </a:stretch>
        </p:blipFill>
        <p:spPr>
          <a:xfrm>
            <a:off x="7348329" y="833675"/>
            <a:ext cx="695950" cy="830347"/>
          </a:xfrm>
          <a:prstGeom prst="rect">
            <a:avLst/>
          </a:prstGeom>
        </p:spPr>
      </p:pic>
      <p:pic>
        <p:nvPicPr>
          <p:cNvPr id="16" name="图片 15"/>
          <p:cNvPicPr>
            <a:picLocks noChangeAspect="1"/>
          </p:cNvPicPr>
          <p:nvPr/>
        </p:nvPicPr>
        <p:blipFill>
          <a:blip r:embed="rId10"/>
          <a:stretch>
            <a:fillRect/>
          </a:stretch>
        </p:blipFill>
        <p:spPr>
          <a:xfrm>
            <a:off x="5556691" y="833675"/>
            <a:ext cx="627900" cy="638400"/>
          </a:xfrm>
          <a:prstGeom prst="rect">
            <a:avLst/>
          </a:prstGeom>
        </p:spPr>
      </p:pic>
      <p:pic>
        <p:nvPicPr>
          <p:cNvPr id="17" name="图片 16"/>
          <p:cNvPicPr>
            <a:picLocks noChangeAspect="1"/>
          </p:cNvPicPr>
          <p:nvPr/>
        </p:nvPicPr>
        <p:blipFill>
          <a:blip r:embed="rId11"/>
          <a:stretch>
            <a:fillRect/>
          </a:stretch>
        </p:blipFill>
        <p:spPr>
          <a:xfrm>
            <a:off x="3382453" y="1266762"/>
            <a:ext cx="1625813" cy="1456000"/>
          </a:xfrm>
          <a:prstGeom prst="rect">
            <a:avLst/>
          </a:prstGeom>
        </p:spPr>
      </p:pic>
      <p:pic>
        <p:nvPicPr>
          <p:cNvPr id="18" name="图片 17"/>
          <p:cNvPicPr>
            <a:picLocks noChangeAspect="1"/>
          </p:cNvPicPr>
          <p:nvPr/>
        </p:nvPicPr>
        <p:blipFill>
          <a:blip r:embed="rId12"/>
          <a:stretch>
            <a:fillRect/>
          </a:stretch>
        </p:blipFill>
        <p:spPr>
          <a:xfrm>
            <a:off x="3128212" y="3058007"/>
            <a:ext cx="930638" cy="929600"/>
          </a:xfrm>
          <a:prstGeom prst="rect">
            <a:avLst/>
          </a:prstGeom>
        </p:spPr>
      </p:pic>
      <p:pic>
        <p:nvPicPr>
          <p:cNvPr id="19" name="图片 18"/>
          <p:cNvPicPr>
            <a:picLocks noChangeAspect="1"/>
          </p:cNvPicPr>
          <p:nvPr/>
        </p:nvPicPr>
        <p:blipFill>
          <a:blip r:embed="rId13"/>
          <a:stretch>
            <a:fillRect/>
          </a:stretch>
        </p:blipFill>
        <p:spPr>
          <a:xfrm>
            <a:off x="2838338" y="1290495"/>
            <a:ext cx="1143675" cy="1041600"/>
          </a:xfrm>
          <a:prstGeom prst="rect">
            <a:avLst/>
          </a:prstGeom>
        </p:spPr>
      </p:pic>
      <p:pic>
        <p:nvPicPr>
          <p:cNvPr id="20" name="图片 19"/>
          <p:cNvPicPr>
            <a:picLocks noChangeAspect="1"/>
          </p:cNvPicPr>
          <p:nvPr/>
        </p:nvPicPr>
        <p:blipFill>
          <a:blip r:embed="rId14"/>
          <a:stretch>
            <a:fillRect/>
          </a:stretch>
        </p:blipFill>
        <p:spPr>
          <a:xfrm>
            <a:off x="2244611" y="1152875"/>
            <a:ext cx="840938" cy="1097600"/>
          </a:xfrm>
          <a:prstGeom prst="rect">
            <a:avLst/>
          </a:prstGeom>
        </p:spPr>
      </p:pic>
      <p:pic>
        <p:nvPicPr>
          <p:cNvPr id="21" name="图片 20"/>
          <p:cNvPicPr>
            <a:picLocks noChangeAspect="1"/>
          </p:cNvPicPr>
          <p:nvPr/>
        </p:nvPicPr>
        <p:blipFill>
          <a:blip r:embed="rId15"/>
          <a:stretch>
            <a:fillRect/>
          </a:stretch>
        </p:blipFill>
        <p:spPr>
          <a:xfrm>
            <a:off x="4234797" y="582090"/>
            <a:ext cx="1367925" cy="616000"/>
          </a:xfrm>
          <a:prstGeom prst="rect">
            <a:avLst/>
          </a:prstGeom>
        </p:spPr>
      </p:pic>
      <p:pic>
        <p:nvPicPr>
          <p:cNvPr id="22" name="图片 21"/>
          <p:cNvPicPr>
            <a:picLocks noChangeAspect="1"/>
          </p:cNvPicPr>
          <p:nvPr/>
        </p:nvPicPr>
        <p:blipFill>
          <a:blip r:embed="rId16"/>
          <a:stretch>
            <a:fillRect/>
          </a:stretch>
        </p:blipFill>
        <p:spPr>
          <a:xfrm>
            <a:off x="7955989" y="592097"/>
            <a:ext cx="740025" cy="414400"/>
          </a:xfrm>
          <a:prstGeom prst="rect">
            <a:avLst/>
          </a:prstGeom>
        </p:spPr>
      </p:pic>
      <p:pic>
        <p:nvPicPr>
          <p:cNvPr id="23" name="图片 22"/>
          <p:cNvPicPr>
            <a:picLocks noChangeAspect="1"/>
          </p:cNvPicPr>
          <p:nvPr/>
        </p:nvPicPr>
        <p:blipFill>
          <a:blip r:embed="rId17"/>
          <a:stretch>
            <a:fillRect/>
          </a:stretch>
        </p:blipFill>
        <p:spPr>
          <a:xfrm>
            <a:off x="8239460" y="1216022"/>
            <a:ext cx="1177313" cy="448000"/>
          </a:xfrm>
          <a:prstGeom prst="rect">
            <a:avLst/>
          </a:prstGeom>
        </p:spPr>
      </p:pic>
      <p:pic>
        <p:nvPicPr>
          <p:cNvPr id="24" name="图片 23"/>
          <p:cNvPicPr>
            <a:picLocks noChangeAspect="1"/>
          </p:cNvPicPr>
          <p:nvPr/>
        </p:nvPicPr>
        <p:blipFill>
          <a:blip r:embed="rId18"/>
          <a:stretch>
            <a:fillRect/>
          </a:stretch>
        </p:blipFill>
        <p:spPr>
          <a:xfrm>
            <a:off x="9234681" y="1890428"/>
            <a:ext cx="459713" cy="504000"/>
          </a:xfrm>
          <a:prstGeom prst="rect">
            <a:avLst/>
          </a:prstGeom>
        </p:spPr>
      </p:pic>
      <p:pic>
        <p:nvPicPr>
          <p:cNvPr id="25" name="图片 24"/>
          <p:cNvPicPr>
            <a:picLocks noChangeAspect="1"/>
          </p:cNvPicPr>
          <p:nvPr/>
        </p:nvPicPr>
        <p:blipFill>
          <a:blip r:embed="rId19"/>
          <a:stretch>
            <a:fillRect/>
          </a:stretch>
        </p:blipFill>
        <p:spPr>
          <a:xfrm>
            <a:off x="9701160" y="2932498"/>
            <a:ext cx="437288" cy="1153600"/>
          </a:xfrm>
          <a:prstGeom prst="rect">
            <a:avLst/>
          </a:prstGeom>
        </p:spPr>
      </p:pic>
      <p:pic>
        <p:nvPicPr>
          <p:cNvPr id="26" name="图片 25"/>
          <p:cNvPicPr>
            <a:picLocks noChangeAspect="1"/>
          </p:cNvPicPr>
          <p:nvPr/>
        </p:nvPicPr>
        <p:blipFill>
          <a:blip r:embed="rId20"/>
          <a:stretch>
            <a:fillRect/>
          </a:stretch>
        </p:blipFill>
        <p:spPr>
          <a:xfrm>
            <a:off x="8707693" y="4024071"/>
            <a:ext cx="526988" cy="291200"/>
          </a:xfrm>
          <a:prstGeom prst="rect">
            <a:avLst/>
          </a:prstGeom>
        </p:spPr>
      </p:pic>
      <p:pic>
        <p:nvPicPr>
          <p:cNvPr id="27" name="图片 26"/>
          <p:cNvPicPr>
            <a:picLocks noChangeAspect="1"/>
          </p:cNvPicPr>
          <p:nvPr/>
        </p:nvPicPr>
        <p:blipFill>
          <a:blip r:embed="rId21"/>
          <a:stretch>
            <a:fillRect/>
          </a:stretch>
        </p:blipFill>
        <p:spPr>
          <a:xfrm>
            <a:off x="4632602" y="1742046"/>
            <a:ext cx="627900" cy="414400"/>
          </a:xfrm>
          <a:prstGeom prst="rect">
            <a:avLst/>
          </a:prstGeom>
        </p:spPr>
      </p:pic>
      <p:pic>
        <p:nvPicPr>
          <p:cNvPr id="28" name="图片 27"/>
          <p:cNvPicPr>
            <a:picLocks noChangeAspect="1"/>
          </p:cNvPicPr>
          <p:nvPr/>
        </p:nvPicPr>
        <p:blipFill>
          <a:blip r:embed="rId22"/>
          <a:stretch>
            <a:fillRect/>
          </a:stretch>
        </p:blipFill>
        <p:spPr>
          <a:xfrm>
            <a:off x="9383011" y="4455058"/>
            <a:ext cx="311383" cy="375073"/>
          </a:xfrm>
          <a:prstGeom prst="rect">
            <a:avLst/>
          </a:prstGeom>
        </p:spPr>
      </p:pic>
      <p:pic>
        <p:nvPicPr>
          <p:cNvPr id="29" name="图片 28"/>
          <p:cNvPicPr>
            <a:picLocks noChangeAspect="1"/>
          </p:cNvPicPr>
          <p:nvPr/>
        </p:nvPicPr>
        <p:blipFill>
          <a:blip r:embed="rId23"/>
          <a:stretch>
            <a:fillRect/>
          </a:stretch>
        </p:blipFill>
        <p:spPr>
          <a:xfrm>
            <a:off x="8425358" y="5014241"/>
            <a:ext cx="1113345" cy="551042"/>
          </a:xfrm>
          <a:prstGeom prst="rect">
            <a:avLst/>
          </a:prstGeom>
        </p:spPr>
      </p:pic>
      <p:pic>
        <p:nvPicPr>
          <p:cNvPr id="30" name="图片 29"/>
          <p:cNvPicPr>
            <a:picLocks noChangeAspect="1"/>
          </p:cNvPicPr>
          <p:nvPr/>
        </p:nvPicPr>
        <p:blipFill>
          <a:blip r:embed="rId24"/>
          <a:stretch>
            <a:fillRect/>
          </a:stretch>
        </p:blipFill>
        <p:spPr>
          <a:xfrm>
            <a:off x="7641917" y="5946544"/>
            <a:ext cx="583050" cy="313600"/>
          </a:xfrm>
          <a:prstGeom prst="rect">
            <a:avLst/>
          </a:prstGeom>
        </p:spPr>
      </p:pic>
      <p:pic>
        <p:nvPicPr>
          <p:cNvPr id="31" name="图片 30"/>
          <p:cNvPicPr>
            <a:picLocks noChangeAspect="1"/>
          </p:cNvPicPr>
          <p:nvPr/>
        </p:nvPicPr>
        <p:blipFill>
          <a:blip r:embed="rId25"/>
          <a:stretch>
            <a:fillRect/>
          </a:stretch>
        </p:blipFill>
        <p:spPr>
          <a:xfrm>
            <a:off x="6288428" y="6256821"/>
            <a:ext cx="661538" cy="392000"/>
          </a:xfrm>
          <a:prstGeom prst="rect">
            <a:avLst/>
          </a:prstGeom>
        </p:spPr>
      </p:pic>
      <p:pic>
        <p:nvPicPr>
          <p:cNvPr id="32" name="图片 31"/>
          <p:cNvPicPr>
            <a:picLocks noChangeAspect="1"/>
          </p:cNvPicPr>
          <p:nvPr/>
        </p:nvPicPr>
        <p:blipFill>
          <a:blip r:embed="rId26"/>
          <a:stretch>
            <a:fillRect/>
          </a:stretch>
        </p:blipFill>
        <p:spPr>
          <a:xfrm>
            <a:off x="4055796" y="5814365"/>
            <a:ext cx="717600" cy="696298"/>
          </a:xfrm>
          <a:prstGeom prst="rect">
            <a:avLst/>
          </a:prstGeom>
        </p:spPr>
      </p:pic>
      <p:pic>
        <p:nvPicPr>
          <p:cNvPr id="33" name="图片 32"/>
          <p:cNvPicPr>
            <a:picLocks noChangeAspect="1"/>
          </p:cNvPicPr>
          <p:nvPr/>
        </p:nvPicPr>
        <p:blipFill>
          <a:blip r:embed="rId27"/>
          <a:stretch>
            <a:fillRect/>
          </a:stretch>
        </p:blipFill>
        <p:spPr>
          <a:xfrm>
            <a:off x="2665834" y="4403647"/>
            <a:ext cx="728813" cy="1422400"/>
          </a:xfrm>
          <a:prstGeom prst="rect">
            <a:avLst/>
          </a:prstGeom>
        </p:spPr>
      </p:pic>
      <p:pic>
        <p:nvPicPr>
          <p:cNvPr id="34" name="图片 33"/>
          <p:cNvPicPr>
            <a:picLocks noChangeAspect="1"/>
          </p:cNvPicPr>
          <p:nvPr/>
        </p:nvPicPr>
        <p:blipFill>
          <a:blip r:embed="rId28"/>
          <a:stretch>
            <a:fillRect/>
          </a:stretch>
        </p:blipFill>
        <p:spPr>
          <a:xfrm>
            <a:off x="2244611" y="3097207"/>
            <a:ext cx="515775" cy="425600"/>
          </a:xfrm>
          <a:prstGeom prst="rect">
            <a:avLst/>
          </a:prstGeom>
        </p:spPr>
      </p:pic>
      <p:sp>
        <p:nvSpPr>
          <p:cNvPr id="35" name="文本框 34"/>
          <p:cNvSpPr txBox="1"/>
          <p:nvPr/>
        </p:nvSpPr>
        <p:spPr>
          <a:xfrm>
            <a:off x="3030782" y="2014794"/>
            <a:ext cx="6334539" cy="2799715"/>
          </a:xfrm>
          <a:prstGeom prst="rect">
            <a:avLst/>
          </a:prstGeom>
          <a:noFill/>
        </p:spPr>
        <p:txBody>
          <a:bodyPr wrap="square" rtlCol="0">
            <a:spAutoFit/>
          </a:bodyPr>
          <a:lstStyle/>
          <a:p>
            <a:pPr algn="ctr"/>
            <a:r>
              <a:rPr lang="zh-CN" altLang="en-US" sz="8800" dirty="0" smtClean="0">
                <a:solidFill>
                  <a:schemeClr val="bg1"/>
                </a:solidFill>
                <a:effectLst>
                  <a:outerShdw blurRad="38100" dist="38100" dir="2700000" algn="tl">
                    <a:srgbClr val="000000">
                      <a:alpha val="43137"/>
                    </a:srgbClr>
                  </a:outerShdw>
                </a:effectLst>
                <a:latin typeface="汉仪铸字童年体W" panose="00020600040101010101" pitchFamily="18" charset="-122"/>
                <a:ea typeface="汉仪铸字童年体W" panose="00020600040101010101" pitchFamily="18" charset="-122"/>
              </a:rPr>
              <a:t>Dual-coding </a:t>
            </a:r>
            <a:r>
              <a:rPr lang="en-US" altLang="zh-CN" sz="8800" dirty="0" smtClean="0">
                <a:solidFill>
                  <a:schemeClr val="bg1"/>
                </a:solidFill>
                <a:effectLst>
                  <a:outerShdw blurRad="38100" dist="38100" dir="2700000" algn="tl">
                    <a:srgbClr val="000000">
                      <a:alpha val="43137"/>
                    </a:srgbClr>
                  </a:outerShdw>
                </a:effectLst>
                <a:latin typeface="汉仪铸字童年体W" panose="00020600040101010101" pitchFamily="18" charset="-122"/>
                <a:ea typeface="汉仪铸字童年体W" panose="00020600040101010101" pitchFamily="18" charset="-122"/>
              </a:rPr>
              <a:t>T</a:t>
            </a:r>
            <a:r>
              <a:rPr lang="zh-CN" altLang="en-US" sz="8800" dirty="0" smtClean="0">
                <a:solidFill>
                  <a:schemeClr val="bg1"/>
                </a:solidFill>
                <a:effectLst>
                  <a:outerShdw blurRad="38100" dist="38100" dir="2700000" algn="tl">
                    <a:srgbClr val="000000">
                      <a:alpha val="43137"/>
                    </a:srgbClr>
                  </a:outerShdw>
                </a:effectLst>
                <a:latin typeface="汉仪铸字童年体W" panose="00020600040101010101" pitchFamily="18" charset="-122"/>
                <a:ea typeface="汉仪铸字童年体W" panose="00020600040101010101" pitchFamily="18" charset="-122"/>
              </a:rPr>
              <a:t>heory</a:t>
            </a:r>
            <a:endParaRPr lang="zh-CN" altLang="en-US" sz="8800" dirty="0">
              <a:solidFill>
                <a:schemeClr val="bg1"/>
              </a:solidFill>
              <a:effectLst>
                <a:outerShdw blurRad="38100" dist="38100" dir="2700000" algn="tl">
                  <a:srgbClr val="000000">
                    <a:alpha val="43137"/>
                  </a:srgbClr>
                </a:outerShdw>
              </a:effectLst>
              <a:latin typeface="汉仪铸字童年体W" panose="00020600040101010101" pitchFamily="18" charset="-122"/>
              <a:ea typeface="汉仪铸字童年体W" panose="00020600040101010101" pitchFamily="18" charset="-122"/>
            </a:endParaRPr>
          </a:p>
        </p:txBody>
      </p:sp>
      <p:sp>
        <p:nvSpPr>
          <p:cNvPr id="36" name="圆角矩形 50"/>
          <p:cNvSpPr/>
          <p:nvPr/>
        </p:nvSpPr>
        <p:spPr>
          <a:xfrm>
            <a:off x="5418657" y="4572570"/>
            <a:ext cx="1657350" cy="445101"/>
          </a:xfrm>
          <a:prstGeom prst="roundRect">
            <a:avLst>
              <a:gd name="adj" fmla="val 50000"/>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rPr>
              <a:t>Yue</a:t>
            </a:r>
            <a:r>
              <a:rPr kumimoji="0" lang="en-US" altLang="zh-CN" sz="18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rPr>
              <a:t>Yin</a:t>
            </a:r>
            <a:endParaRPr kumimoji="0" lang="en-US" altLang="zh-CN" sz="1800" b="0" i="0" u="none" strike="noStrike" kern="1200" cap="none" spc="0" normalizeH="0" baseline="0" noProof="0" dirty="0">
              <a:ln>
                <a:noFill/>
              </a:ln>
              <a:solidFill>
                <a:schemeClr val="tx1"/>
              </a:solidFill>
              <a:effectLst/>
              <a:uLnTx/>
              <a:uFillTx/>
              <a:latin typeface="微软雅黑" panose="020B0503020204020204" pitchFamily="34" charset="-122"/>
              <a:ea typeface="微软雅黑" panose="020B0503020204020204"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solidFill>
            <a:srgbClr val="002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1"/>
          <a:stretch>
            <a:fillRect/>
          </a:stretch>
        </p:blipFill>
        <p:spPr>
          <a:xfrm>
            <a:off x="9579728" y="1775626"/>
            <a:ext cx="753536" cy="771671"/>
          </a:xfrm>
          <a:prstGeom prst="rect">
            <a:avLst/>
          </a:prstGeom>
        </p:spPr>
      </p:pic>
      <p:pic>
        <p:nvPicPr>
          <p:cNvPr id="8" name="图片 7"/>
          <p:cNvPicPr>
            <a:picLocks noChangeAspect="1"/>
          </p:cNvPicPr>
          <p:nvPr/>
        </p:nvPicPr>
        <p:blipFill>
          <a:blip r:embed="rId2"/>
          <a:stretch>
            <a:fillRect/>
          </a:stretch>
        </p:blipFill>
        <p:spPr>
          <a:xfrm>
            <a:off x="10265231" y="2663296"/>
            <a:ext cx="779978" cy="1194147"/>
          </a:xfrm>
          <a:prstGeom prst="rect">
            <a:avLst/>
          </a:prstGeom>
        </p:spPr>
      </p:pic>
      <p:pic>
        <p:nvPicPr>
          <p:cNvPr id="9" name="图片 8"/>
          <p:cNvPicPr>
            <a:picLocks noChangeAspect="1"/>
          </p:cNvPicPr>
          <p:nvPr/>
        </p:nvPicPr>
        <p:blipFill>
          <a:blip r:embed="rId3"/>
          <a:stretch>
            <a:fillRect/>
          </a:stretch>
        </p:blipFill>
        <p:spPr>
          <a:xfrm>
            <a:off x="9671168" y="4354966"/>
            <a:ext cx="1137554" cy="664290"/>
          </a:xfrm>
          <a:prstGeom prst="rect">
            <a:avLst/>
          </a:prstGeom>
        </p:spPr>
      </p:pic>
      <p:pic>
        <p:nvPicPr>
          <p:cNvPr id="10" name="图片 9"/>
          <p:cNvPicPr>
            <a:picLocks noChangeAspect="1"/>
          </p:cNvPicPr>
          <p:nvPr/>
        </p:nvPicPr>
        <p:blipFill>
          <a:blip r:embed="rId4"/>
          <a:stretch>
            <a:fillRect/>
          </a:stretch>
        </p:blipFill>
        <p:spPr>
          <a:xfrm>
            <a:off x="11177653" y="5534116"/>
            <a:ext cx="601407" cy="610272"/>
          </a:xfrm>
          <a:prstGeom prst="rect">
            <a:avLst/>
          </a:prstGeom>
        </p:spPr>
      </p:pic>
      <p:pic>
        <p:nvPicPr>
          <p:cNvPr id="11" name="图片 10"/>
          <p:cNvPicPr>
            <a:picLocks noChangeAspect="1"/>
          </p:cNvPicPr>
          <p:nvPr/>
        </p:nvPicPr>
        <p:blipFill>
          <a:blip r:embed="rId5"/>
          <a:stretch>
            <a:fillRect/>
          </a:stretch>
        </p:blipFill>
        <p:spPr>
          <a:xfrm>
            <a:off x="8469115" y="5694898"/>
            <a:ext cx="1057519" cy="935231"/>
          </a:xfrm>
          <a:prstGeom prst="rect">
            <a:avLst/>
          </a:prstGeom>
        </p:spPr>
      </p:pic>
      <p:pic>
        <p:nvPicPr>
          <p:cNvPr id="12" name="图片 11"/>
          <p:cNvPicPr>
            <a:picLocks noChangeAspect="1"/>
          </p:cNvPicPr>
          <p:nvPr/>
        </p:nvPicPr>
        <p:blipFill>
          <a:blip r:embed="rId6"/>
          <a:stretch>
            <a:fillRect/>
          </a:stretch>
        </p:blipFill>
        <p:spPr>
          <a:xfrm>
            <a:off x="6397114" y="5640261"/>
            <a:ext cx="1224658" cy="1044504"/>
          </a:xfrm>
          <a:prstGeom prst="rect">
            <a:avLst/>
          </a:prstGeom>
        </p:spPr>
      </p:pic>
      <p:pic>
        <p:nvPicPr>
          <p:cNvPr id="13" name="图片 12"/>
          <p:cNvPicPr>
            <a:picLocks noChangeAspect="1"/>
          </p:cNvPicPr>
          <p:nvPr/>
        </p:nvPicPr>
        <p:blipFill>
          <a:blip r:embed="rId7"/>
          <a:stretch>
            <a:fillRect/>
          </a:stretch>
        </p:blipFill>
        <p:spPr>
          <a:xfrm>
            <a:off x="1391961" y="4600445"/>
            <a:ext cx="1173074" cy="1462630"/>
          </a:xfrm>
          <a:prstGeom prst="rect">
            <a:avLst/>
          </a:prstGeom>
        </p:spPr>
      </p:pic>
      <p:pic>
        <p:nvPicPr>
          <p:cNvPr id="14" name="图片 13"/>
          <p:cNvPicPr>
            <a:picLocks noChangeAspect="1"/>
          </p:cNvPicPr>
          <p:nvPr/>
        </p:nvPicPr>
        <p:blipFill>
          <a:blip r:embed="rId8"/>
          <a:stretch>
            <a:fillRect/>
          </a:stretch>
        </p:blipFill>
        <p:spPr>
          <a:xfrm>
            <a:off x="8727566" y="73707"/>
            <a:ext cx="1210950" cy="1456000"/>
          </a:xfrm>
          <a:prstGeom prst="rect">
            <a:avLst/>
          </a:prstGeom>
        </p:spPr>
      </p:pic>
      <p:pic>
        <p:nvPicPr>
          <p:cNvPr id="15" name="图片 14"/>
          <p:cNvPicPr>
            <a:picLocks noChangeAspect="1"/>
          </p:cNvPicPr>
          <p:nvPr/>
        </p:nvPicPr>
        <p:blipFill>
          <a:blip r:embed="rId9"/>
          <a:stretch>
            <a:fillRect/>
          </a:stretch>
        </p:blipFill>
        <p:spPr>
          <a:xfrm>
            <a:off x="9891304" y="509039"/>
            <a:ext cx="695950" cy="830347"/>
          </a:xfrm>
          <a:prstGeom prst="rect">
            <a:avLst/>
          </a:prstGeom>
        </p:spPr>
      </p:pic>
      <p:pic>
        <p:nvPicPr>
          <p:cNvPr id="16" name="图片 15"/>
          <p:cNvPicPr>
            <a:picLocks noChangeAspect="1"/>
          </p:cNvPicPr>
          <p:nvPr/>
        </p:nvPicPr>
        <p:blipFill>
          <a:blip r:embed="rId10"/>
          <a:stretch>
            <a:fillRect/>
          </a:stretch>
        </p:blipFill>
        <p:spPr>
          <a:xfrm>
            <a:off x="8099666" y="509039"/>
            <a:ext cx="627900" cy="638400"/>
          </a:xfrm>
          <a:prstGeom prst="rect">
            <a:avLst/>
          </a:prstGeom>
        </p:spPr>
      </p:pic>
      <p:pic>
        <p:nvPicPr>
          <p:cNvPr id="17" name="图片 16"/>
          <p:cNvPicPr>
            <a:picLocks noChangeAspect="1"/>
          </p:cNvPicPr>
          <p:nvPr/>
        </p:nvPicPr>
        <p:blipFill>
          <a:blip r:embed="rId11"/>
          <a:stretch>
            <a:fillRect/>
          </a:stretch>
        </p:blipFill>
        <p:spPr>
          <a:xfrm>
            <a:off x="1472632" y="1006497"/>
            <a:ext cx="1625813" cy="1456000"/>
          </a:xfrm>
          <a:prstGeom prst="rect">
            <a:avLst/>
          </a:prstGeom>
        </p:spPr>
      </p:pic>
      <p:pic>
        <p:nvPicPr>
          <p:cNvPr id="18" name="图片 17"/>
          <p:cNvPicPr>
            <a:picLocks noChangeAspect="1"/>
          </p:cNvPicPr>
          <p:nvPr/>
        </p:nvPicPr>
        <p:blipFill>
          <a:blip r:embed="rId12"/>
          <a:stretch>
            <a:fillRect/>
          </a:stretch>
        </p:blipFill>
        <p:spPr>
          <a:xfrm>
            <a:off x="1325514" y="3089057"/>
            <a:ext cx="930638" cy="929600"/>
          </a:xfrm>
          <a:prstGeom prst="rect">
            <a:avLst/>
          </a:prstGeom>
        </p:spPr>
      </p:pic>
      <p:pic>
        <p:nvPicPr>
          <p:cNvPr id="19" name="图片 18"/>
          <p:cNvPicPr>
            <a:picLocks noChangeAspect="1"/>
          </p:cNvPicPr>
          <p:nvPr/>
        </p:nvPicPr>
        <p:blipFill>
          <a:blip r:embed="rId13"/>
          <a:stretch>
            <a:fillRect/>
          </a:stretch>
        </p:blipFill>
        <p:spPr>
          <a:xfrm>
            <a:off x="928517" y="1030230"/>
            <a:ext cx="1143675" cy="1041600"/>
          </a:xfrm>
          <a:prstGeom prst="rect">
            <a:avLst/>
          </a:prstGeom>
        </p:spPr>
      </p:pic>
      <p:pic>
        <p:nvPicPr>
          <p:cNvPr id="20" name="图片 19"/>
          <p:cNvPicPr>
            <a:picLocks noChangeAspect="1"/>
          </p:cNvPicPr>
          <p:nvPr/>
        </p:nvPicPr>
        <p:blipFill>
          <a:blip r:embed="rId14"/>
          <a:stretch>
            <a:fillRect/>
          </a:stretch>
        </p:blipFill>
        <p:spPr>
          <a:xfrm>
            <a:off x="334790" y="892610"/>
            <a:ext cx="840938" cy="1097600"/>
          </a:xfrm>
          <a:prstGeom prst="rect">
            <a:avLst/>
          </a:prstGeom>
        </p:spPr>
      </p:pic>
      <p:pic>
        <p:nvPicPr>
          <p:cNvPr id="21" name="图片 20"/>
          <p:cNvPicPr>
            <a:picLocks noChangeAspect="1"/>
          </p:cNvPicPr>
          <p:nvPr/>
        </p:nvPicPr>
        <p:blipFill>
          <a:blip r:embed="rId15"/>
          <a:stretch>
            <a:fillRect/>
          </a:stretch>
        </p:blipFill>
        <p:spPr>
          <a:xfrm>
            <a:off x="2324976" y="321825"/>
            <a:ext cx="1367925" cy="616000"/>
          </a:xfrm>
          <a:prstGeom prst="rect">
            <a:avLst/>
          </a:prstGeom>
        </p:spPr>
      </p:pic>
      <p:pic>
        <p:nvPicPr>
          <p:cNvPr id="22" name="图片 21"/>
          <p:cNvPicPr>
            <a:picLocks noChangeAspect="1"/>
          </p:cNvPicPr>
          <p:nvPr/>
        </p:nvPicPr>
        <p:blipFill>
          <a:blip r:embed="rId16"/>
          <a:stretch>
            <a:fillRect/>
          </a:stretch>
        </p:blipFill>
        <p:spPr>
          <a:xfrm>
            <a:off x="10498964" y="267461"/>
            <a:ext cx="740025" cy="414400"/>
          </a:xfrm>
          <a:prstGeom prst="rect">
            <a:avLst/>
          </a:prstGeom>
        </p:spPr>
      </p:pic>
      <p:pic>
        <p:nvPicPr>
          <p:cNvPr id="23" name="图片 22"/>
          <p:cNvPicPr>
            <a:picLocks noChangeAspect="1"/>
          </p:cNvPicPr>
          <p:nvPr/>
        </p:nvPicPr>
        <p:blipFill>
          <a:blip r:embed="rId17"/>
          <a:stretch>
            <a:fillRect/>
          </a:stretch>
        </p:blipFill>
        <p:spPr>
          <a:xfrm>
            <a:off x="10782435" y="891386"/>
            <a:ext cx="1177313" cy="448000"/>
          </a:xfrm>
          <a:prstGeom prst="rect">
            <a:avLst/>
          </a:prstGeom>
        </p:spPr>
      </p:pic>
      <p:pic>
        <p:nvPicPr>
          <p:cNvPr id="24" name="图片 23"/>
          <p:cNvPicPr>
            <a:picLocks noChangeAspect="1"/>
          </p:cNvPicPr>
          <p:nvPr/>
        </p:nvPicPr>
        <p:blipFill>
          <a:blip r:embed="rId18"/>
          <a:stretch>
            <a:fillRect/>
          </a:stretch>
        </p:blipFill>
        <p:spPr>
          <a:xfrm>
            <a:off x="10914396" y="1895443"/>
            <a:ext cx="459713" cy="504000"/>
          </a:xfrm>
          <a:prstGeom prst="rect">
            <a:avLst/>
          </a:prstGeom>
        </p:spPr>
      </p:pic>
      <p:pic>
        <p:nvPicPr>
          <p:cNvPr id="25" name="图片 24"/>
          <p:cNvPicPr>
            <a:picLocks noChangeAspect="1"/>
          </p:cNvPicPr>
          <p:nvPr/>
        </p:nvPicPr>
        <p:blipFill>
          <a:blip r:embed="rId19"/>
          <a:stretch>
            <a:fillRect/>
          </a:stretch>
        </p:blipFill>
        <p:spPr>
          <a:xfrm>
            <a:off x="11380875" y="2937513"/>
            <a:ext cx="437288" cy="1153600"/>
          </a:xfrm>
          <a:prstGeom prst="rect">
            <a:avLst/>
          </a:prstGeom>
        </p:spPr>
      </p:pic>
      <p:pic>
        <p:nvPicPr>
          <p:cNvPr id="26" name="图片 25"/>
          <p:cNvPicPr>
            <a:picLocks noChangeAspect="1"/>
          </p:cNvPicPr>
          <p:nvPr/>
        </p:nvPicPr>
        <p:blipFill>
          <a:blip r:embed="rId20"/>
          <a:stretch>
            <a:fillRect/>
          </a:stretch>
        </p:blipFill>
        <p:spPr>
          <a:xfrm>
            <a:off x="10387408" y="4029086"/>
            <a:ext cx="526988" cy="291200"/>
          </a:xfrm>
          <a:prstGeom prst="rect">
            <a:avLst/>
          </a:prstGeom>
        </p:spPr>
      </p:pic>
      <p:pic>
        <p:nvPicPr>
          <p:cNvPr id="27" name="图片 26"/>
          <p:cNvPicPr>
            <a:picLocks noChangeAspect="1"/>
          </p:cNvPicPr>
          <p:nvPr/>
        </p:nvPicPr>
        <p:blipFill>
          <a:blip r:embed="rId21"/>
          <a:stretch>
            <a:fillRect/>
          </a:stretch>
        </p:blipFill>
        <p:spPr>
          <a:xfrm>
            <a:off x="2722781" y="1481781"/>
            <a:ext cx="627900" cy="414400"/>
          </a:xfrm>
          <a:prstGeom prst="rect">
            <a:avLst/>
          </a:prstGeom>
        </p:spPr>
      </p:pic>
      <p:pic>
        <p:nvPicPr>
          <p:cNvPr id="28" name="图片 27"/>
          <p:cNvPicPr>
            <a:picLocks noChangeAspect="1"/>
          </p:cNvPicPr>
          <p:nvPr/>
        </p:nvPicPr>
        <p:blipFill>
          <a:blip r:embed="rId22"/>
          <a:stretch>
            <a:fillRect/>
          </a:stretch>
        </p:blipFill>
        <p:spPr>
          <a:xfrm>
            <a:off x="11062726" y="4460073"/>
            <a:ext cx="311383" cy="375073"/>
          </a:xfrm>
          <a:prstGeom prst="rect">
            <a:avLst/>
          </a:prstGeom>
        </p:spPr>
      </p:pic>
      <p:pic>
        <p:nvPicPr>
          <p:cNvPr id="29" name="图片 28"/>
          <p:cNvPicPr>
            <a:picLocks noChangeAspect="1"/>
          </p:cNvPicPr>
          <p:nvPr/>
        </p:nvPicPr>
        <p:blipFill>
          <a:blip r:embed="rId23"/>
          <a:stretch>
            <a:fillRect/>
          </a:stretch>
        </p:blipFill>
        <p:spPr>
          <a:xfrm>
            <a:off x="10105073" y="5019256"/>
            <a:ext cx="1113345" cy="551042"/>
          </a:xfrm>
          <a:prstGeom prst="rect">
            <a:avLst/>
          </a:prstGeom>
        </p:spPr>
      </p:pic>
      <p:pic>
        <p:nvPicPr>
          <p:cNvPr id="30" name="图片 29"/>
          <p:cNvPicPr>
            <a:picLocks noChangeAspect="1"/>
          </p:cNvPicPr>
          <p:nvPr/>
        </p:nvPicPr>
        <p:blipFill>
          <a:blip r:embed="rId24"/>
          <a:stretch>
            <a:fillRect/>
          </a:stretch>
        </p:blipFill>
        <p:spPr>
          <a:xfrm>
            <a:off x="11376698" y="6315974"/>
            <a:ext cx="583050" cy="313600"/>
          </a:xfrm>
          <a:prstGeom prst="rect">
            <a:avLst/>
          </a:prstGeom>
        </p:spPr>
      </p:pic>
      <p:pic>
        <p:nvPicPr>
          <p:cNvPr id="31" name="图片 30"/>
          <p:cNvPicPr>
            <a:picLocks noChangeAspect="1"/>
          </p:cNvPicPr>
          <p:nvPr/>
        </p:nvPicPr>
        <p:blipFill>
          <a:blip r:embed="rId25"/>
          <a:stretch>
            <a:fillRect/>
          </a:stretch>
        </p:blipFill>
        <p:spPr>
          <a:xfrm>
            <a:off x="10120897" y="6047921"/>
            <a:ext cx="661538" cy="392000"/>
          </a:xfrm>
          <a:prstGeom prst="rect">
            <a:avLst/>
          </a:prstGeom>
        </p:spPr>
      </p:pic>
      <p:pic>
        <p:nvPicPr>
          <p:cNvPr id="32" name="图片 31"/>
          <p:cNvPicPr>
            <a:picLocks noChangeAspect="1"/>
          </p:cNvPicPr>
          <p:nvPr/>
        </p:nvPicPr>
        <p:blipFill>
          <a:blip r:embed="rId26"/>
          <a:stretch>
            <a:fillRect/>
          </a:stretch>
        </p:blipFill>
        <p:spPr>
          <a:xfrm>
            <a:off x="4818123" y="5967825"/>
            <a:ext cx="717600" cy="696298"/>
          </a:xfrm>
          <a:prstGeom prst="rect">
            <a:avLst/>
          </a:prstGeom>
        </p:spPr>
      </p:pic>
      <p:pic>
        <p:nvPicPr>
          <p:cNvPr id="33" name="图片 32"/>
          <p:cNvPicPr>
            <a:picLocks noChangeAspect="1"/>
          </p:cNvPicPr>
          <p:nvPr/>
        </p:nvPicPr>
        <p:blipFill>
          <a:blip r:embed="rId27"/>
          <a:stretch>
            <a:fillRect/>
          </a:stretch>
        </p:blipFill>
        <p:spPr>
          <a:xfrm>
            <a:off x="743819" y="4834421"/>
            <a:ext cx="728813" cy="1422400"/>
          </a:xfrm>
          <a:prstGeom prst="rect">
            <a:avLst/>
          </a:prstGeom>
        </p:spPr>
      </p:pic>
      <p:pic>
        <p:nvPicPr>
          <p:cNvPr id="34" name="图片 33"/>
          <p:cNvPicPr>
            <a:picLocks noChangeAspect="1"/>
          </p:cNvPicPr>
          <p:nvPr/>
        </p:nvPicPr>
        <p:blipFill>
          <a:blip r:embed="rId28"/>
          <a:stretch>
            <a:fillRect/>
          </a:stretch>
        </p:blipFill>
        <p:spPr>
          <a:xfrm>
            <a:off x="441913" y="3128257"/>
            <a:ext cx="515775" cy="425600"/>
          </a:xfrm>
          <a:prstGeom prst="rect">
            <a:avLst/>
          </a:prstGeom>
        </p:spPr>
      </p:pic>
      <p:grpSp>
        <p:nvGrpSpPr>
          <p:cNvPr id="35" name="组合 34"/>
          <p:cNvGrpSpPr/>
          <p:nvPr/>
        </p:nvGrpSpPr>
        <p:grpSpPr>
          <a:xfrm>
            <a:off x="3122279" y="2332897"/>
            <a:ext cx="2618471" cy="737347"/>
            <a:chOff x="7712450" y="2735784"/>
            <a:chExt cx="2618471" cy="737347"/>
          </a:xfrm>
        </p:grpSpPr>
        <p:sp>
          <p:nvSpPr>
            <p:cNvPr id="36" name="文本框 35"/>
            <p:cNvSpPr txBox="1"/>
            <p:nvPr/>
          </p:nvSpPr>
          <p:spPr>
            <a:xfrm>
              <a:off x="7712734" y="2735784"/>
              <a:ext cx="1334770" cy="506730"/>
            </a:xfrm>
            <a:prstGeom prst="rect">
              <a:avLst/>
            </a:prstGeom>
            <a:noFill/>
          </p:spPr>
          <p:txBody>
            <a:bodyPr wrap="none" rtlCol="0">
              <a:spAutoFit/>
              <a:scene3d>
                <a:camera prst="orthographicFront"/>
                <a:lightRig rig="threePt" dir="t"/>
              </a:scene3d>
              <a:sp3d contourW="12700"/>
            </a:bodyPr>
            <a:lstStyle/>
            <a:p>
              <a:pPr algn="ctr">
                <a:lnSpc>
                  <a:spcPct val="150000"/>
                </a:lnSpc>
              </a:pPr>
              <a:r>
                <a:rPr lang="en-US" altLang="zh-CN" b="1" dirty="0">
                  <a:solidFill>
                    <a:schemeClr val="bg1"/>
                  </a:solidFill>
                  <a:latin typeface="微软雅黑" panose="020B0503020204020204" pitchFamily="34" charset="-122"/>
                  <a:ea typeface="微软雅黑" panose="020B0503020204020204" pitchFamily="34" charset="-122"/>
                  <a:cs typeface="+mn-ea"/>
                  <a:sym typeface="+mn-lt"/>
                </a:rPr>
                <a:t>Definition</a:t>
              </a:r>
              <a:endParaRPr lang="en-US" altLang="zh-CN" b="1"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37" name="矩形 36"/>
            <p:cNvSpPr/>
            <p:nvPr/>
          </p:nvSpPr>
          <p:spPr>
            <a:xfrm>
              <a:off x="7712450" y="3074351"/>
              <a:ext cx="2618471" cy="398780"/>
            </a:xfrm>
            <a:prstGeom prst="rect">
              <a:avLst/>
            </a:prstGeom>
          </p:spPr>
          <p:txBody>
            <a:bodyPr wrap="square">
              <a:spAutoFit/>
            </a:bodyPr>
            <a:lstStyle/>
            <a:p>
              <a:pPr>
                <a:lnSpc>
                  <a:spcPct val="200000"/>
                </a:lnSpc>
                <a:spcAft>
                  <a:spcPts val="1000"/>
                </a:spcAft>
              </a:pPr>
              <a:r>
                <a:rPr lang="en-US" altLang="zh-CN" sz="1000" kern="0" dirty="0">
                  <a:solidFill>
                    <a:schemeClr val="bg1"/>
                  </a:solidFill>
                  <a:latin typeface="微软雅黑 Light" panose="020B0502040204020203" pitchFamily="34" charset="-122"/>
                  <a:ea typeface="微软雅黑 Light" panose="020B0502040204020203" pitchFamily="34" charset="-122"/>
                </a:rPr>
                <a:t>What is Dual-coding theory</a:t>
              </a:r>
              <a:endParaRPr lang="en-US" altLang="zh-CN" sz="1000" kern="0" dirty="0">
                <a:solidFill>
                  <a:schemeClr val="bg1"/>
                </a:solidFill>
                <a:latin typeface="微软雅黑 Light" panose="020B0502040204020203" pitchFamily="34" charset="-122"/>
                <a:ea typeface="微软雅黑 Light" panose="020B0502040204020203" pitchFamily="34" charset="-122"/>
              </a:endParaRPr>
            </a:p>
          </p:txBody>
        </p:sp>
      </p:grpSp>
      <p:sp>
        <p:nvSpPr>
          <p:cNvPr id="41" name="文本框 40"/>
          <p:cNvSpPr txBox="1"/>
          <p:nvPr/>
        </p:nvSpPr>
        <p:spPr>
          <a:xfrm>
            <a:off x="3235960" y="321945"/>
            <a:ext cx="4993640" cy="1322070"/>
          </a:xfrm>
          <a:prstGeom prst="rect">
            <a:avLst/>
          </a:prstGeom>
          <a:noFill/>
        </p:spPr>
        <p:txBody>
          <a:bodyPr vert="horz" wrap="square" rtlCol="0">
            <a:spAutoFit/>
          </a:bodyPr>
          <a:lstStyle>
            <a:defPPr>
              <a:defRPr lang="zh-CN"/>
            </a:defPPr>
            <a:lvl1pPr algn="ctr">
              <a:defRPr sz="8000">
                <a:solidFill>
                  <a:srgbClr val="175768"/>
                </a:solidFill>
                <a:latin typeface="汉仪铸字童年体W" panose="00020600040101010101" pitchFamily="18" charset="-122"/>
                <a:ea typeface="汉仪铸字童年体W" panose="00020600040101010101" pitchFamily="18" charset="-122"/>
              </a:defRPr>
            </a:lvl1pPr>
          </a:lstStyle>
          <a:p>
            <a:r>
              <a:rPr lang="en-US" altLang="zh-CN" dirty="0">
                <a:solidFill>
                  <a:schemeClr val="bg1"/>
                </a:solidFill>
              </a:rPr>
              <a:t>C</a:t>
            </a:r>
            <a:r>
              <a:rPr lang="zh-CN" altLang="en-US" dirty="0">
                <a:solidFill>
                  <a:schemeClr val="bg1"/>
                </a:solidFill>
              </a:rPr>
              <a:t>atalogue</a:t>
            </a:r>
            <a:endParaRPr lang="zh-CN" altLang="en-US" dirty="0">
              <a:solidFill>
                <a:schemeClr val="bg1"/>
              </a:solidFill>
            </a:endParaRPr>
          </a:p>
        </p:txBody>
      </p:sp>
      <p:sp>
        <p:nvSpPr>
          <p:cNvPr id="43" name="文本框 42"/>
          <p:cNvSpPr txBox="1"/>
          <p:nvPr/>
        </p:nvSpPr>
        <p:spPr>
          <a:xfrm>
            <a:off x="7109460" y="4359910"/>
            <a:ext cx="1823720" cy="506730"/>
          </a:xfrm>
          <a:prstGeom prst="rect">
            <a:avLst/>
          </a:prstGeom>
          <a:noFill/>
        </p:spPr>
        <p:txBody>
          <a:bodyPr wrap="none" rtlCol="0">
            <a:spAutoFit/>
            <a:scene3d>
              <a:camera prst="orthographicFront"/>
              <a:lightRig rig="threePt" dir="t"/>
            </a:scene3d>
            <a:sp3d contourW="12700"/>
          </a:bodyPr>
          <a:lstStyle/>
          <a:p>
            <a:pPr algn="ctr">
              <a:lnSpc>
                <a:spcPct val="150000"/>
              </a:lnSpc>
            </a:pPr>
            <a:r>
              <a:rPr lang="en-US" altLang="zh-CN" b="1" dirty="0">
                <a:solidFill>
                  <a:schemeClr val="bg1"/>
                </a:solidFill>
                <a:latin typeface="微软雅黑" panose="020B0503020204020204" pitchFamily="34" charset="-122"/>
                <a:ea typeface="微软雅黑" panose="020B0503020204020204" pitchFamily="34" charset="-122"/>
                <a:cs typeface="+mn-ea"/>
                <a:sym typeface="+mn-lt"/>
              </a:rPr>
              <a:t>   Applica</a:t>
            </a:r>
            <a:r>
              <a:rPr lang="en-US" altLang="zh-CN" b="1" dirty="0">
                <a:solidFill>
                  <a:schemeClr val="bg1"/>
                </a:solidFill>
                <a:latin typeface="微软雅黑" panose="020B0503020204020204" pitchFamily="34" charset="-122"/>
                <a:ea typeface="微软雅黑" panose="020B0503020204020204" pitchFamily="34" charset="-122"/>
                <a:cs typeface="+mn-ea"/>
                <a:sym typeface="+mn-lt"/>
              </a:rPr>
              <a:t>tions</a:t>
            </a:r>
            <a:endParaRPr lang="en-US" altLang="zh-CN" b="1"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44" name="矩形 43"/>
          <p:cNvSpPr/>
          <p:nvPr/>
        </p:nvSpPr>
        <p:spPr>
          <a:xfrm>
            <a:off x="7330440" y="4698365"/>
            <a:ext cx="2755900" cy="398780"/>
          </a:xfrm>
          <a:prstGeom prst="rect">
            <a:avLst/>
          </a:prstGeom>
        </p:spPr>
        <p:txBody>
          <a:bodyPr wrap="square">
            <a:spAutoFit/>
          </a:bodyPr>
          <a:lstStyle/>
          <a:p>
            <a:pPr>
              <a:lnSpc>
                <a:spcPct val="200000"/>
              </a:lnSpc>
              <a:spcAft>
                <a:spcPts val="1000"/>
              </a:spcAft>
            </a:pPr>
            <a:r>
              <a:rPr lang="en-US" altLang="zh-CN" sz="1000" kern="0" dirty="0">
                <a:solidFill>
                  <a:schemeClr val="bg1"/>
                </a:solidFill>
                <a:latin typeface="微软雅黑 Light" panose="020B0502040204020203" pitchFamily="34" charset="-122"/>
                <a:ea typeface="微软雅黑 Light" panose="020B0502040204020203" pitchFamily="34" charset="-122"/>
              </a:rPr>
              <a:t>How to apply dual-coding theory in our life</a:t>
            </a:r>
            <a:endParaRPr lang="en-US" altLang="zh-CN" sz="1000" kern="0" dirty="0">
              <a:solidFill>
                <a:schemeClr val="bg1"/>
              </a:solidFill>
              <a:latin typeface="微软雅黑 Light" panose="020B0502040204020203" pitchFamily="34" charset="-122"/>
              <a:ea typeface="微软雅黑 Light" panose="020B0502040204020203" pitchFamily="34" charset="-122"/>
            </a:endParaRPr>
          </a:p>
        </p:txBody>
      </p:sp>
      <p:grpSp>
        <p:nvGrpSpPr>
          <p:cNvPr id="45" name="组合 44"/>
          <p:cNvGrpSpPr/>
          <p:nvPr/>
        </p:nvGrpSpPr>
        <p:grpSpPr>
          <a:xfrm>
            <a:off x="3235906" y="4460147"/>
            <a:ext cx="2643274" cy="737347"/>
            <a:chOff x="7801312" y="2735784"/>
            <a:chExt cx="2643274" cy="737347"/>
          </a:xfrm>
        </p:grpSpPr>
        <p:sp>
          <p:nvSpPr>
            <p:cNvPr id="46" name="文本框 45"/>
            <p:cNvSpPr txBox="1"/>
            <p:nvPr/>
          </p:nvSpPr>
          <p:spPr>
            <a:xfrm>
              <a:off x="7801312" y="2735784"/>
              <a:ext cx="1157605" cy="506730"/>
            </a:xfrm>
            <a:prstGeom prst="rect">
              <a:avLst/>
            </a:prstGeom>
            <a:noFill/>
          </p:spPr>
          <p:txBody>
            <a:bodyPr wrap="none" rtlCol="0">
              <a:spAutoFit/>
              <a:scene3d>
                <a:camera prst="orthographicFront"/>
                <a:lightRig rig="threePt" dir="t"/>
              </a:scene3d>
              <a:sp3d contourW="12700"/>
            </a:bodyPr>
            <a:lstStyle/>
            <a:p>
              <a:pPr algn="ctr">
                <a:lnSpc>
                  <a:spcPct val="150000"/>
                </a:lnSpc>
              </a:pPr>
              <a:r>
                <a:rPr lang="en-US" altLang="zh-CN" b="1" dirty="0">
                  <a:solidFill>
                    <a:schemeClr val="bg1"/>
                  </a:solidFill>
                  <a:latin typeface="微软雅黑" panose="020B0503020204020204" pitchFamily="34" charset="-122"/>
                  <a:ea typeface="微软雅黑" panose="020B0503020204020204" pitchFamily="34" charset="-122"/>
                  <a:cs typeface="+mn-ea"/>
                  <a:sym typeface="+mn-lt"/>
                </a:rPr>
                <a:t>Example</a:t>
              </a:r>
              <a:endParaRPr lang="en-US" altLang="zh-CN" b="1"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47" name="矩形 46"/>
            <p:cNvSpPr/>
            <p:nvPr/>
          </p:nvSpPr>
          <p:spPr>
            <a:xfrm>
              <a:off x="7826115" y="3074351"/>
              <a:ext cx="2618471" cy="398780"/>
            </a:xfrm>
            <a:prstGeom prst="rect">
              <a:avLst/>
            </a:prstGeom>
          </p:spPr>
          <p:txBody>
            <a:bodyPr wrap="square">
              <a:spAutoFit/>
            </a:bodyPr>
            <a:lstStyle/>
            <a:p>
              <a:pPr>
                <a:lnSpc>
                  <a:spcPct val="200000"/>
                </a:lnSpc>
                <a:spcAft>
                  <a:spcPts val="1000"/>
                </a:spcAft>
              </a:pPr>
              <a:r>
                <a:rPr lang="en-US" altLang="zh-CN" sz="1000" kern="0" dirty="0">
                  <a:solidFill>
                    <a:schemeClr val="bg1"/>
                  </a:solidFill>
                  <a:latin typeface="微软雅黑 Light" panose="020B0502040204020203" pitchFamily="34" charset="-122"/>
                  <a:ea typeface="微软雅黑 Light" panose="020B0502040204020203" pitchFamily="34" charset="-122"/>
                </a:rPr>
                <a:t>Chinese characters</a:t>
              </a:r>
              <a:endParaRPr lang="en-US" altLang="zh-CN" sz="1000" kern="0" dirty="0">
                <a:solidFill>
                  <a:schemeClr val="bg1"/>
                </a:solidFill>
                <a:latin typeface="微软雅黑 Light" panose="020B0502040204020203" pitchFamily="34" charset="-122"/>
                <a:ea typeface="微软雅黑 Light" panose="020B0502040204020203" pitchFamily="34" charset="-122"/>
              </a:endParaRPr>
            </a:p>
          </p:txBody>
        </p:sp>
      </p:grpSp>
      <p:grpSp>
        <p:nvGrpSpPr>
          <p:cNvPr id="48" name="组合 47"/>
          <p:cNvGrpSpPr/>
          <p:nvPr/>
        </p:nvGrpSpPr>
        <p:grpSpPr>
          <a:xfrm>
            <a:off x="6396947" y="2333183"/>
            <a:ext cx="3510038" cy="922020"/>
            <a:chOff x="6934548" y="2735784"/>
            <a:chExt cx="3510038" cy="922020"/>
          </a:xfrm>
        </p:grpSpPr>
        <p:sp>
          <p:nvSpPr>
            <p:cNvPr id="49" name="文本框 48"/>
            <p:cNvSpPr txBox="1"/>
            <p:nvPr/>
          </p:nvSpPr>
          <p:spPr>
            <a:xfrm>
              <a:off x="6934548" y="2735784"/>
              <a:ext cx="2891155" cy="922020"/>
            </a:xfrm>
            <a:prstGeom prst="rect">
              <a:avLst/>
            </a:prstGeom>
            <a:noFill/>
          </p:spPr>
          <p:txBody>
            <a:bodyPr wrap="none" rtlCol="0">
              <a:spAutoFit/>
              <a:scene3d>
                <a:camera prst="orthographicFront"/>
                <a:lightRig rig="threePt" dir="t"/>
              </a:scene3d>
              <a:sp3d contourW="12700"/>
            </a:bodyPr>
            <a:lstStyle/>
            <a:p>
              <a:pPr algn="ctr">
                <a:lnSpc>
                  <a:spcPct val="150000"/>
                </a:lnSpc>
              </a:pPr>
              <a:r>
                <a:rPr lang="en-US" altLang="zh-CN" b="1" dirty="0">
                  <a:solidFill>
                    <a:schemeClr val="bg1"/>
                  </a:solidFill>
                  <a:latin typeface="微软雅黑" panose="020B0503020204020204" pitchFamily="34" charset="-122"/>
                  <a:ea typeface="微软雅黑" panose="020B0503020204020204" pitchFamily="34" charset="-122"/>
                  <a:cs typeface="+mn-ea"/>
                  <a:sym typeface="+mn-lt"/>
                </a:rPr>
                <a:t>             </a:t>
              </a:r>
              <a:r>
                <a:rPr lang="zh-CN" altLang="en-US" b="1" dirty="0">
                  <a:solidFill>
                    <a:schemeClr val="bg1"/>
                  </a:solidFill>
                  <a:latin typeface="微软雅黑" panose="020B0503020204020204" pitchFamily="34" charset="-122"/>
                  <a:ea typeface="微软雅黑" panose="020B0503020204020204" pitchFamily="34" charset="-122"/>
                  <a:cs typeface="+mn-ea"/>
                  <a:sym typeface="+mn-lt"/>
                </a:rPr>
                <a:t>Action principle</a:t>
              </a:r>
              <a:endParaRPr lang="zh-CN" altLang="en-US" b="1" dirty="0">
                <a:solidFill>
                  <a:schemeClr val="bg1"/>
                </a:solidFill>
                <a:latin typeface="微软雅黑" panose="020B0503020204020204" pitchFamily="34" charset="-122"/>
                <a:ea typeface="微软雅黑" panose="020B0503020204020204" pitchFamily="34" charset="-122"/>
                <a:cs typeface="+mn-ea"/>
                <a:sym typeface="+mn-lt"/>
              </a:endParaRPr>
            </a:p>
            <a:p>
              <a:pPr algn="ctr">
                <a:lnSpc>
                  <a:spcPct val="150000"/>
                </a:lnSpc>
              </a:pPr>
              <a:endParaRPr lang="zh-CN" altLang="en-US" b="1"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50" name="矩形 49"/>
            <p:cNvSpPr/>
            <p:nvPr/>
          </p:nvSpPr>
          <p:spPr>
            <a:xfrm>
              <a:off x="7826115" y="3074351"/>
              <a:ext cx="2618471" cy="398780"/>
            </a:xfrm>
            <a:prstGeom prst="rect">
              <a:avLst/>
            </a:prstGeom>
          </p:spPr>
          <p:txBody>
            <a:bodyPr wrap="square">
              <a:spAutoFit/>
            </a:bodyPr>
            <a:lstStyle/>
            <a:p>
              <a:pPr>
                <a:lnSpc>
                  <a:spcPct val="200000"/>
                </a:lnSpc>
                <a:spcAft>
                  <a:spcPts val="1000"/>
                </a:spcAft>
              </a:pPr>
              <a:r>
                <a:rPr lang="en-US" altLang="zh-CN" sz="1000" kern="0" dirty="0">
                  <a:solidFill>
                    <a:schemeClr val="bg1"/>
                  </a:solidFill>
                  <a:latin typeface="微软雅黑 Light" panose="020B0502040204020203" pitchFamily="34" charset="-122"/>
                  <a:ea typeface="微软雅黑 Light" panose="020B0502040204020203" pitchFamily="34" charset="-122"/>
                </a:rPr>
                <a:t>Why it can help us memorize</a:t>
              </a:r>
              <a:endParaRPr lang="en-US" altLang="zh-CN" sz="1000" kern="0" dirty="0">
                <a:solidFill>
                  <a:schemeClr val="bg1"/>
                </a:solidFill>
                <a:latin typeface="微软雅黑 Light" panose="020B0502040204020203" pitchFamily="34" charset="-122"/>
                <a:ea typeface="微软雅黑 Light" panose="020B0502040204020203" pitchFamily="34" charset="-122"/>
              </a:endParaRPr>
            </a:p>
          </p:txBody>
        </p:sp>
      </p:grpSp>
      <p:sp>
        <p:nvSpPr>
          <p:cNvPr id="51" name="文本框 50"/>
          <p:cNvSpPr txBox="1"/>
          <p:nvPr/>
        </p:nvSpPr>
        <p:spPr>
          <a:xfrm>
            <a:off x="1200313" y="2237599"/>
            <a:ext cx="2035629" cy="1015663"/>
          </a:xfrm>
          <a:prstGeom prst="rect">
            <a:avLst/>
          </a:prstGeom>
          <a:noFill/>
        </p:spPr>
        <p:txBody>
          <a:bodyPr vert="horz" wrap="square" rtlCol="0">
            <a:spAutoFit/>
          </a:bodyPr>
          <a:lstStyle>
            <a:defPPr>
              <a:defRPr lang="zh-CN"/>
            </a:defPPr>
            <a:lvl1pPr algn="ctr">
              <a:defRPr sz="8000">
                <a:solidFill>
                  <a:srgbClr val="175768"/>
                </a:solidFill>
                <a:latin typeface="汉仪铸字童年体W" panose="00020600040101010101" pitchFamily="18" charset="-122"/>
                <a:ea typeface="汉仪铸字童年体W" panose="00020600040101010101" pitchFamily="18" charset="-122"/>
              </a:defRPr>
            </a:lvl1pPr>
          </a:lstStyle>
          <a:p>
            <a:pPr algn="r"/>
            <a:r>
              <a:rPr lang="en-US" altLang="zh-CN" sz="6000" dirty="0">
                <a:solidFill>
                  <a:schemeClr val="bg1"/>
                </a:solidFill>
              </a:rPr>
              <a:t>01</a:t>
            </a:r>
            <a:endParaRPr lang="zh-CN" altLang="en-US" sz="6000" dirty="0">
              <a:solidFill>
                <a:schemeClr val="bg1"/>
              </a:solidFill>
            </a:endParaRPr>
          </a:p>
        </p:txBody>
      </p:sp>
      <p:sp>
        <p:nvSpPr>
          <p:cNvPr id="52" name="文本框 51"/>
          <p:cNvSpPr txBox="1"/>
          <p:nvPr/>
        </p:nvSpPr>
        <p:spPr>
          <a:xfrm>
            <a:off x="1200313" y="4295990"/>
            <a:ext cx="2035629" cy="1015663"/>
          </a:xfrm>
          <a:prstGeom prst="rect">
            <a:avLst/>
          </a:prstGeom>
          <a:noFill/>
        </p:spPr>
        <p:txBody>
          <a:bodyPr vert="horz" wrap="square" rtlCol="0">
            <a:spAutoFit/>
          </a:bodyPr>
          <a:lstStyle>
            <a:defPPr>
              <a:defRPr lang="zh-CN"/>
            </a:defPPr>
            <a:lvl1pPr algn="ctr">
              <a:defRPr sz="8000">
                <a:solidFill>
                  <a:srgbClr val="175768"/>
                </a:solidFill>
                <a:latin typeface="汉仪铸字童年体W" panose="00020600040101010101" pitchFamily="18" charset="-122"/>
                <a:ea typeface="汉仪铸字童年体W" panose="00020600040101010101" pitchFamily="18" charset="-122"/>
              </a:defRPr>
            </a:lvl1pPr>
          </a:lstStyle>
          <a:p>
            <a:pPr algn="r"/>
            <a:r>
              <a:rPr lang="en-US" altLang="zh-CN" sz="6000" dirty="0">
                <a:solidFill>
                  <a:schemeClr val="bg1"/>
                </a:solidFill>
              </a:rPr>
              <a:t>03</a:t>
            </a:r>
            <a:endParaRPr lang="zh-CN" altLang="en-US" sz="6000" dirty="0">
              <a:solidFill>
                <a:schemeClr val="bg1"/>
              </a:solidFill>
            </a:endParaRPr>
          </a:p>
        </p:txBody>
      </p:sp>
      <p:sp>
        <p:nvSpPr>
          <p:cNvPr id="53" name="文本框 52"/>
          <p:cNvSpPr txBox="1"/>
          <p:nvPr/>
        </p:nvSpPr>
        <p:spPr>
          <a:xfrm>
            <a:off x="5334162" y="2237599"/>
            <a:ext cx="2035629" cy="1015663"/>
          </a:xfrm>
          <a:prstGeom prst="rect">
            <a:avLst/>
          </a:prstGeom>
          <a:noFill/>
        </p:spPr>
        <p:txBody>
          <a:bodyPr vert="horz" wrap="square" rtlCol="0">
            <a:spAutoFit/>
          </a:bodyPr>
          <a:lstStyle>
            <a:defPPr>
              <a:defRPr lang="zh-CN"/>
            </a:defPPr>
            <a:lvl1pPr algn="ctr">
              <a:defRPr sz="8000">
                <a:solidFill>
                  <a:srgbClr val="175768"/>
                </a:solidFill>
                <a:latin typeface="汉仪铸字童年体W" panose="00020600040101010101" pitchFamily="18" charset="-122"/>
                <a:ea typeface="汉仪铸字童年体W" panose="00020600040101010101" pitchFamily="18" charset="-122"/>
              </a:defRPr>
            </a:lvl1pPr>
          </a:lstStyle>
          <a:p>
            <a:pPr algn="r"/>
            <a:r>
              <a:rPr lang="en-US" altLang="zh-CN" sz="6000" dirty="0">
                <a:solidFill>
                  <a:schemeClr val="bg1"/>
                </a:solidFill>
              </a:rPr>
              <a:t>02</a:t>
            </a:r>
            <a:endParaRPr lang="zh-CN" altLang="en-US" sz="6000" dirty="0">
              <a:solidFill>
                <a:schemeClr val="bg1"/>
              </a:solidFill>
            </a:endParaRPr>
          </a:p>
        </p:txBody>
      </p:sp>
      <p:sp>
        <p:nvSpPr>
          <p:cNvPr id="54" name="文本框 53"/>
          <p:cNvSpPr txBox="1"/>
          <p:nvPr/>
        </p:nvSpPr>
        <p:spPr>
          <a:xfrm>
            <a:off x="5334162" y="4295990"/>
            <a:ext cx="2035629" cy="1015663"/>
          </a:xfrm>
          <a:prstGeom prst="rect">
            <a:avLst/>
          </a:prstGeom>
          <a:noFill/>
        </p:spPr>
        <p:txBody>
          <a:bodyPr vert="horz" wrap="square" rtlCol="0">
            <a:spAutoFit/>
          </a:bodyPr>
          <a:lstStyle>
            <a:defPPr>
              <a:defRPr lang="zh-CN"/>
            </a:defPPr>
            <a:lvl1pPr algn="ctr">
              <a:defRPr sz="8000">
                <a:solidFill>
                  <a:srgbClr val="175768"/>
                </a:solidFill>
                <a:latin typeface="汉仪铸字童年体W" panose="00020600040101010101" pitchFamily="18" charset="-122"/>
                <a:ea typeface="汉仪铸字童年体W" panose="00020600040101010101" pitchFamily="18" charset="-122"/>
              </a:defRPr>
            </a:lvl1pPr>
          </a:lstStyle>
          <a:p>
            <a:pPr algn="r"/>
            <a:r>
              <a:rPr lang="en-US" altLang="zh-CN" sz="6000" dirty="0">
                <a:solidFill>
                  <a:schemeClr val="bg1"/>
                </a:solidFill>
              </a:rPr>
              <a:t>04</a:t>
            </a:r>
            <a:endParaRPr lang="zh-CN" altLang="en-US" sz="60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solidFill>
            <a:srgbClr val="002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5" name="图片 34"/>
          <p:cNvPicPr>
            <a:picLocks noChangeAspect="1"/>
          </p:cNvPicPr>
          <p:nvPr/>
        </p:nvPicPr>
        <p:blipFill>
          <a:blip r:embed="rId1"/>
          <a:stretch>
            <a:fillRect/>
          </a:stretch>
        </p:blipFill>
        <p:spPr>
          <a:xfrm>
            <a:off x="198679" y="206720"/>
            <a:ext cx="591031" cy="529299"/>
          </a:xfrm>
          <a:prstGeom prst="rect">
            <a:avLst/>
          </a:prstGeom>
        </p:spPr>
      </p:pic>
      <p:grpSp>
        <p:nvGrpSpPr>
          <p:cNvPr id="36" name="组合 35"/>
          <p:cNvGrpSpPr/>
          <p:nvPr/>
        </p:nvGrpSpPr>
        <p:grpSpPr>
          <a:xfrm>
            <a:off x="676458" y="42803"/>
            <a:ext cx="2833768" cy="737347"/>
            <a:chOff x="7610818" y="2735784"/>
            <a:chExt cx="2833768" cy="737347"/>
          </a:xfrm>
        </p:grpSpPr>
        <p:sp>
          <p:nvSpPr>
            <p:cNvPr id="37" name="文本框 36"/>
            <p:cNvSpPr txBox="1"/>
            <p:nvPr/>
          </p:nvSpPr>
          <p:spPr>
            <a:xfrm>
              <a:off x="7610818" y="2735784"/>
              <a:ext cx="1538605" cy="506730"/>
            </a:xfrm>
            <a:prstGeom prst="rect">
              <a:avLst/>
            </a:prstGeom>
            <a:noFill/>
          </p:spPr>
          <p:txBody>
            <a:bodyPr wrap="none" rtlCol="0">
              <a:spAutoFit/>
              <a:scene3d>
                <a:camera prst="orthographicFront"/>
                <a:lightRig rig="threePt" dir="t"/>
              </a:scene3d>
              <a:sp3d contourW="12700"/>
            </a:bodyPr>
            <a:lstStyle/>
            <a:p>
              <a:pPr algn="ctr">
                <a:lnSpc>
                  <a:spcPct val="150000"/>
                </a:lnSpc>
              </a:pPr>
              <a:r>
                <a:rPr lang="en-US" altLang="zh-CN" b="1" dirty="0">
                  <a:solidFill>
                    <a:schemeClr val="bg1"/>
                  </a:solidFill>
                  <a:latin typeface="微软雅黑" panose="020B0503020204020204" pitchFamily="34" charset="-122"/>
                  <a:ea typeface="微软雅黑" panose="020B0503020204020204" pitchFamily="34" charset="-122"/>
                  <a:cs typeface="+mn-ea"/>
                  <a:sym typeface="+mn-lt"/>
                </a:rPr>
                <a:t>   Definition</a:t>
              </a:r>
              <a:endParaRPr lang="en-US" altLang="zh-CN" b="1"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41" name="矩形 40"/>
            <p:cNvSpPr/>
            <p:nvPr/>
          </p:nvSpPr>
          <p:spPr>
            <a:xfrm>
              <a:off x="7826115" y="3074351"/>
              <a:ext cx="2618471" cy="398780"/>
            </a:xfrm>
            <a:prstGeom prst="rect">
              <a:avLst/>
            </a:prstGeom>
          </p:spPr>
          <p:txBody>
            <a:bodyPr wrap="square">
              <a:spAutoFit/>
            </a:bodyPr>
            <a:lstStyle/>
            <a:p>
              <a:pPr>
                <a:lnSpc>
                  <a:spcPct val="200000"/>
                </a:lnSpc>
                <a:spcAft>
                  <a:spcPts val="1000"/>
                </a:spcAft>
              </a:pPr>
              <a:r>
                <a:rPr lang="en-US" altLang="zh-CN" sz="1000" kern="0" dirty="0">
                  <a:solidFill>
                    <a:schemeClr val="bg1"/>
                  </a:solidFill>
                  <a:latin typeface="微软雅黑 Light" panose="020B0502040204020203" pitchFamily="34" charset="-122"/>
                  <a:ea typeface="微软雅黑 Light" panose="020B0502040204020203" pitchFamily="34" charset="-122"/>
                </a:rPr>
                <a:t>What is Dual-coding theory?</a:t>
              </a:r>
              <a:endParaRPr lang="en-US" altLang="zh-CN" sz="1000" kern="0" dirty="0">
                <a:solidFill>
                  <a:schemeClr val="bg1"/>
                </a:solidFill>
                <a:latin typeface="微软雅黑 Light" panose="020B0502040204020203" pitchFamily="34" charset="-122"/>
                <a:ea typeface="微软雅黑 Light" panose="020B0502040204020203" pitchFamily="34" charset="-122"/>
              </a:endParaRPr>
            </a:p>
          </p:txBody>
        </p:sp>
      </p:grpSp>
      <p:sp>
        <p:nvSpPr>
          <p:cNvPr id="7" name="形状"/>
          <p:cNvSpPr/>
          <p:nvPr/>
        </p:nvSpPr>
        <p:spPr>
          <a:xfrm flipH="1">
            <a:off x="1690370" y="1983105"/>
            <a:ext cx="9587230" cy="289179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8" name="形状"/>
          <p:cNvSpPr/>
          <p:nvPr/>
        </p:nvSpPr>
        <p:spPr>
          <a:xfrm flipH="1">
            <a:off x="2716530" y="2185670"/>
            <a:ext cx="7995920" cy="2486660"/>
          </a:xfrm>
          <a:prstGeom prst="roundRect">
            <a:avLst/>
          </a:prstGeom>
          <a:solidFill>
            <a:srgbClr val="FFC00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a:solidFill>
                <a:schemeClr val="tx1">
                  <a:lumMod val="65000"/>
                  <a:lumOff val="35000"/>
                </a:schemeClr>
              </a:solidFill>
            </a:endParaRPr>
          </a:p>
        </p:txBody>
      </p:sp>
      <p:grpSp>
        <p:nvGrpSpPr>
          <p:cNvPr id="9" name="形状"/>
          <p:cNvGrpSpPr/>
          <p:nvPr/>
        </p:nvGrpSpPr>
        <p:grpSpPr>
          <a:xfrm>
            <a:off x="930511" y="2574398"/>
            <a:ext cx="1366502" cy="1191918"/>
            <a:chOff x="1043608" y="2309090"/>
            <a:chExt cx="970807" cy="846777"/>
          </a:xfrm>
        </p:grpSpPr>
        <p:sp>
          <p:nvSpPr>
            <p:cNvPr id="10" name="形状"/>
            <p:cNvSpPr/>
            <p:nvPr/>
          </p:nvSpPr>
          <p:spPr>
            <a:xfrm>
              <a:off x="1043608" y="2309090"/>
              <a:ext cx="846777" cy="846777"/>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1" name="形状"/>
            <p:cNvSpPr/>
            <p:nvPr/>
          </p:nvSpPr>
          <p:spPr>
            <a:xfrm>
              <a:off x="1187624" y="2322949"/>
              <a:ext cx="826791" cy="826791"/>
            </a:xfrm>
            <a:prstGeom prst="ellipse">
              <a:avLst/>
            </a:prstGeom>
            <a:solidFill>
              <a:srgbClr val="FFC00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dirty="0">
                <a:solidFill>
                  <a:schemeClr val="tx1">
                    <a:lumMod val="65000"/>
                    <a:lumOff val="35000"/>
                  </a:schemeClr>
                </a:solidFill>
              </a:endParaRPr>
            </a:p>
          </p:txBody>
        </p:sp>
      </p:grpSp>
      <p:sp>
        <p:nvSpPr>
          <p:cNvPr id="17" name="矩形 16"/>
          <p:cNvSpPr/>
          <p:nvPr/>
        </p:nvSpPr>
        <p:spPr>
          <a:xfrm>
            <a:off x="3196027" y="2516113"/>
            <a:ext cx="2786380" cy="367030"/>
          </a:xfrm>
          <a:prstGeom prst="rect">
            <a:avLst/>
          </a:prstGeom>
          <a:ln>
            <a:noFill/>
          </a:ln>
        </p:spPr>
        <p:txBody>
          <a:bodyPr wrap="none" lIns="91431" tIns="45716" rIns="91431" bIns="45716">
            <a:spAutoFit/>
          </a:bodyPr>
          <a:lstStyle/>
          <a:p>
            <a:pPr algn="l"/>
            <a:r>
              <a:rPr lang="zh-CN" altLang="en-US" b="1" dirty="0">
                <a:solidFill>
                  <a:schemeClr val="tx1">
                    <a:lumMod val="95000"/>
                    <a:lumOff val="5000"/>
                  </a:schemeClr>
                </a:solidFill>
                <a:latin typeface="微软雅黑" panose="020B0503020204020204" pitchFamily="34" charset="-122"/>
                <a:ea typeface="微软雅黑" panose="020B0503020204020204" pitchFamily="34" charset="-122"/>
                <a:cs typeface="+mn-ea"/>
                <a:sym typeface="+mn-lt"/>
              </a:rPr>
              <a:t>Double Coding Theory</a:t>
            </a:r>
            <a:endParaRPr lang="zh-CN" altLang="en-US" b="1" dirty="0">
              <a:solidFill>
                <a:schemeClr val="tx1">
                  <a:lumMod val="95000"/>
                  <a:lumOff val="5000"/>
                </a:schemeClr>
              </a:solidFill>
              <a:latin typeface="微软雅黑" panose="020B0503020204020204" pitchFamily="34" charset="-122"/>
              <a:ea typeface="微软雅黑" panose="020B0503020204020204" pitchFamily="34" charset="-122"/>
              <a:cs typeface="+mn-ea"/>
              <a:sym typeface="+mn-lt"/>
            </a:endParaRPr>
          </a:p>
        </p:txBody>
      </p:sp>
      <p:sp>
        <p:nvSpPr>
          <p:cNvPr id="18" name="文本框 17"/>
          <p:cNvSpPr txBox="1"/>
          <p:nvPr/>
        </p:nvSpPr>
        <p:spPr>
          <a:xfrm>
            <a:off x="3196027" y="2882659"/>
            <a:ext cx="7036786" cy="1568450"/>
          </a:xfrm>
          <a:prstGeom prst="rect">
            <a:avLst/>
          </a:prstGeom>
          <a:noFill/>
        </p:spPr>
        <p:txBody>
          <a:bodyPr wrap="square" rtlCol="0">
            <a:spAutoFit/>
          </a:bodyPr>
          <a:lstStyle/>
          <a:p>
            <a:pPr>
              <a:lnSpc>
                <a:spcPct val="150000"/>
              </a:lnSpc>
            </a:pPr>
            <a:r>
              <a:rPr lang="en-US" altLang="zh-CN" sz="1600" smtClean="0"/>
              <a:t>Dual coding theory holds that both visual information and linguistic information can be used to represent information. In the human brain, visual information and language information are processed in different ways and along different channels. </a:t>
            </a:r>
            <a:endParaRPr lang="en-US" altLang="zh-CN" sz="16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solidFill>
            <a:srgbClr val="002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5" name="图片 34"/>
          <p:cNvPicPr>
            <a:picLocks noChangeAspect="1"/>
          </p:cNvPicPr>
          <p:nvPr/>
        </p:nvPicPr>
        <p:blipFill>
          <a:blip r:embed="rId1"/>
          <a:stretch>
            <a:fillRect/>
          </a:stretch>
        </p:blipFill>
        <p:spPr>
          <a:xfrm>
            <a:off x="198679" y="206720"/>
            <a:ext cx="591031" cy="529299"/>
          </a:xfrm>
          <a:prstGeom prst="rect">
            <a:avLst/>
          </a:prstGeom>
        </p:spPr>
      </p:pic>
      <p:grpSp>
        <p:nvGrpSpPr>
          <p:cNvPr id="36" name="组合 35"/>
          <p:cNvGrpSpPr/>
          <p:nvPr/>
        </p:nvGrpSpPr>
        <p:grpSpPr>
          <a:xfrm>
            <a:off x="-15384" y="42803"/>
            <a:ext cx="3525610" cy="737347"/>
            <a:chOff x="6918976" y="2735784"/>
            <a:chExt cx="3525610" cy="737347"/>
          </a:xfrm>
        </p:grpSpPr>
        <p:sp>
          <p:nvSpPr>
            <p:cNvPr id="37" name="文本框 36"/>
            <p:cNvSpPr txBox="1"/>
            <p:nvPr/>
          </p:nvSpPr>
          <p:spPr>
            <a:xfrm>
              <a:off x="6918976" y="2735784"/>
              <a:ext cx="2922270" cy="506730"/>
            </a:xfrm>
            <a:prstGeom prst="rect">
              <a:avLst/>
            </a:prstGeom>
            <a:noFill/>
          </p:spPr>
          <p:txBody>
            <a:bodyPr wrap="none" rtlCol="0">
              <a:spAutoFit/>
              <a:scene3d>
                <a:camera prst="orthographicFront"/>
                <a:lightRig rig="threePt" dir="t"/>
              </a:scene3d>
              <a:sp3d contourW="12700"/>
            </a:bodyPr>
            <a:lstStyle/>
            <a:p>
              <a:pPr algn="ctr">
                <a:lnSpc>
                  <a:spcPct val="150000"/>
                </a:lnSpc>
              </a:pPr>
              <a:r>
                <a:rPr lang="en-US" altLang="zh-CN" b="1" dirty="0">
                  <a:solidFill>
                    <a:schemeClr val="bg1"/>
                  </a:solidFill>
                  <a:latin typeface="微软雅黑" panose="020B0503020204020204" pitchFamily="34" charset="-122"/>
                  <a:ea typeface="微软雅黑" panose="020B0503020204020204" pitchFamily="34" charset="-122"/>
                  <a:cs typeface="+mn-ea"/>
                  <a:sym typeface="+mn-lt"/>
                </a:rPr>
                <a:t>		</a:t>
              </a:r>
              <a:r>
                <a:rPr lang="zh-CN" altLang="en-US" b="1" dirty="0">
                  <a:solidFill>
                    <a:schemeClr val="bg1"/>
                  </a:solidFill>
                  <a:latin typeface="微软雅黑" panose="020B0503020204020204" pitchFamily="34" charset="-122"/>
                  <a:ea typeface="微软雅黑" panose="020B0503020204020204" pitchFamily="34" charset="-122"/>
                  <a:cs typeface="+mn-ea"/>
                  <a:sym typeface="+mn-lt"/>
                </a:rPr>
                <a:t>Action principle</a:t>
              </a:r>
              <a:endParaRPr lang="en-US" altLang="zh-CN" b="1"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41" name="矩形 40"/>
            <p:cNvSpPr/>
            <p:nvPr/>
          </p:nvSpPr>
          <p:spPr>
            <a:xfrm>
              <a:off x="7826115" y="3074351"/>
              <a:ext cx="2618471" cy="398780"/>
            </a:xfrm>
            <a:prstGeom prst="rect">
              <a:avLst/>
            </a:prstGeom>
          </p:spPr>
          <p:txBody>
            <a:bodyPr wrap="square">
              <a:spAutoFit/>
            </a:bodyPr>
            <a:lstStyle/>
            <a:p>
              <a:pPr>
                <a:lnSpc>
                  <a:spcPct val="200000"/>
                </a:lnSpc>
                <a:spcAft>
                  <a:spcPts val="1000"/>
                </a:spcAft>
              </a:pPr>
              <a:r>
                <a:rPr lang="en-US" altLang="zh-CN" sz="1000" kern="0" dirty="0">
                  <a:solidFill>
                    <a:schemeClr val="bg1"/>
                  </a:solidFill>
                  <a:latin typeface="微软雅黑 Light" panose="020B0502040204020203" pitchFamily="34" charset="-122"/>
                  <a:ea typeface="微软雅黑 Light" panose="020B0502040204020203" pitchFamily="34" charset="-122"/>
                  <a:sym typeface="+mn-ea"/>
                </a:rPr>
                <a:t>Why it can help us memorize</a:t>
              </a:r>
              <a:endParaRPr lang="en-US" altLang="zh-CN" sz="1000" kern="0" dirty="0">
                <a:solidFill>
                  <a:schemeClr val="bg1"/>
                </a:solidFill>
                <a:latin typeface="微软雅黑 Light" panose="020B0502040204020203" pitchFamily="34" charset="-122"/>
                <a:ea typeface="微软雅黑 Light" panose="020B0502040204020203" pitchFamily="34" charset="-122"/>
              </a:endParaRPr>
            </a:p>
          </p:txBody>
        </p:sp>
      </p:grpSp>
      <p:sp>
        <p:nvSpPr>
          <p:cNvPr id="32" name="形状"/>
          <p:cNvSpPr/>
          <p:nvPr/>
        </p:nvSpPr>
        <p:spPr>
          <a:xfrm flipH="1">
            <a:off x="1699895" y="2617470"/>
            <a:ext cx="9587230" cy="250761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ko-KR" altLang="en-US" sz="2700">
              <a:solidFill>
                <a:schemeClr val="tx1"/>
              </a:solidFill>
            </a:endParaRPr>
          </a:p>
        </p:txBody>
      </p:sp>
      <p:grpSp>
        <p:nvGrpSpPr>
          <p:cNvPr id="6" name="形状"/>
          <p:cNvGrpSpPr/>
          <p:nvPr/>
        </p:nvGrpSpPr>
        <p:grpSpPr>
          <a:xfrm>
            <a:off x="968611" y="3269723"/>
            <a:ext cx="1366502" cy="1191918"/>
            <a:chOff x="1043608" y="2309090"/>
            <a:chExt cx="970807" cy="846777"/>
          </a:xfrm>
        </p:grpSpPr>
        <p:sp>
          <p:nvSpPr>
            <p:cNvPr id="30" name="形状"/>
            <p:cNvSpPr/>
            <p:nvPr/>
          </p:nvSpPr>
          <p:spPr>
            <a:xfrm>
              <a:off x="1043608" y="2309090"/>
              <a:ext cx="846777" cy="846777"/>
            </a:xfrm>
            <a:prstGeom prst="ellipse">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ko-KR" altLang="en-US" sz="2700"/>
            </a:p>
          </p:txBody>
        </p:sp>
        <p:sp>
          <p:nvSpPr>
            <p:cNvPr id="31" name="形状"/>
            <p:cNvSpPr/>
            <p:nvPr/>
          </p:nvSpPr>
          <p:spPr>
            <a:xfrm>
              <a:off x="1187624" y="2322949"/>
              <a:ext cx="826791" cy="826791"/>
            </a:xfrm>
            <a:prstGeom prst="ellipse">
              <a:avLst/>
            </a:prstGeom>
            <a:solidFill>
              <a:srgbClr val="FFC00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ko-KR" altLang="en-US" sz="2800" dirty="0">
                <a:solidFill>
                  <a:schemeClr val="tx1">
                    <a:lumMod val="65000"/>
                    <a:lumOff val="35000"/>
                  </a:schemeClr>
                </a:solidFill>
              </a:endParaRPr>
            </a:p>
          </p:txBody>
        </p:sp>
      </p:grpSp>
      <p:sp>
        <p:nvSpPr>
          <p:cNvPr id="33" name="形状"/>
          <p:cNvSpPr/>
          <p:nvPr/>
        </p:nvSpPr>
        <p:spPr>
          <a:xfrm flipH="1">
            <a:off x="2716530" y="2804160"/>
            <a:ext cx="7995920" cy="2122805"/>
          </a:xfrm>
          <a:prstGeom prst="roundRect">
            <a:avLst/>
          </a:prstGeom>
          <a:solidFill>
            <a:srgbClr val="FFC00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ko-KR" altLang="en-US" sz="2800">
              <a:solidFill>
                <a:schemeClr val="tx1">
                  <a:lumMod val="65000"/>
                  <a:lumOff val="35000"/>
                </a:schemeClr>
              </a:solidFill>
            </a:endParaRPr>
          </a:p>
        </p:txBody>
      </p:sp>
      <p:sp>
        <p:nvSpPr>
          <p:cNvPr id="34" name="矩形 33"/>
          <p:cNvSpPr/>
          <p:nvPr/>
        </p:nvSpPr>
        <p:spPr>
          <a:xfrm>
            <a:off x="3196027" y="3052688"/>
            <a:ext cx="2006600" cy="367030"/>
          </a:xfrm>
          <a:prstGeom prst="rect">
            <a:avLst/>
          </a:prstGeom>
          <a:ln>
            <a:noFill/>
          </a:ln>
        </p:spPr>
        <p:txBody>
          <a:bodyPr wrap="none" lIns="91431" tIns="45716" rIns="91431" bIns="45716">
            <a:spAutoFit/>
          </a:bodyPr>
          <a:p>
            <a:pPr algn="l"/>
            <a:r>
              <a:rPr lang="en-US" altLang="zh-CN" b="1" dirty="0">
                <a:solidFill>
                  <a:schemeClr val="tx1">
                    <a:lumMod val="95000"/>
                    <a:lumOff val="5000"/>
                  </a:schemeClr>
                </a:solidFill>
                <a:latin typeface="微软雅黑" panose="020B0503020204020204" pitchFamily="34" charset="-122"/>
                <a:ea typeface="微软雅黑" panose="020B0503020204020204" pitchFamily="34" charset="-122"/>
                <a:cs typeface="+mn-ea"/>
                <a:sym typeface="+mn-lt"/>
              </a:rPr>
              <a:t>Action principle</a:t>
            </a:r>
            <a:endParaRPr lang="en-US" altLang="zh-CN" b="1" dirty="0">
              <a:solidFill>
                <a:schemeClr val="tx1">
                  <a:lumMod val="95000"/>
                  <a:lumOff val="5000"/>
                </a:schemeClr>
              </a:solidFill>
              <a:latin typeface="微软雅黑" panose="020B0503020204020204" pitchFamily="34" charset="-122"/>
              <a:ea typeface="微软雅黑" panose="020B0503020204020204" pitchFamily="34" charset="-122"/>
              <a:cs typeface="+mn-ea"/>
              <a:sym typeface="+mn-lt"/>
            </a:endParaRPr>
          </a:p>
        </p:txBody>
      </p:sp>
      <p:sp>
        <p:nvSpPr>
          <p:cNvPr id="38" name="文本框 37"/>
          <p:cNvSpPr txBox="1"/>
          <p:nvPr/>
        </p:nvSpPr>
        <p:spPr>
          <a:xfrm>
            <a:off x="3196027" y="3477019"/>
            <a:ext cx="7036786" cy="1198880"/>
          </a:xfrm>
          <a:prstGeom prst="rect">
            <a:avLst/>
          </a:prstGeom>
          <a:noFill/>
        </p:spPr>
        <p:txBody>
          <a:bodyPr wrap="square" rtlCol="0">
            <a:spAutoFit/>
          </a:bodyPr>
          <a:p>
            <a:pPr>
              <a:lnSpc>
                <a:spcPct val="150000"/>
              </a:lnSpc>
            </a:pPr>
            <a:r>
              <a:rPr lang="en-US" altLang="zh-CN" sz="1600" smtClean="0"/>
              <a:t>Some experimental studies seem to show that learners can remember more information when combining information from visual and language channels than when using only one channel or overloading one channel.</a:t>
            </a:r>
            <a:endParaRPr lang="en-US" altLang="zh-CN" sz="16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solidFill>
            <a:srgbClr val="002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5" name="图片 34"/>
          <p:cNvPicPr>
            <a:picLocks noChangeAspect="1"/>
          </p:cNvPicPr>
          <p:nvPr/>
        </p:nvPicPr>
        <p:blipFill>
          <a:blip r:embed="rId1"/>
          <a:stretch>
            <a:fillRect/>
          </a:stretch>
        </p:blipFill>
        <p:spPr>
          <a:xfrm>
            <a:off x="198679" y="206720"/>
            <a:ext cx="591031" cy="529299"/>
          </a:xfrm>
          <a:prstGeom prst="rect">
            <a:avLst/>
          </a:prstGeom>
        </p:spPr>
      </p:pic>
      <p:grpSp>
        <p:nvGrpSpPr>
          <p:cNvPr id="36" name="组合 35"/>
          <p:cNvGrpSpPr/>
          <p:nvPr/>
        </p:nvGrpSpPr>
        <p:grpSpPr>
          <a:xfrm>
            <a:off x="866950" y="42803"/>
            <a:ext cx="2643276" cy="737347"/>
            <a:chOff x="7801310" y="2735784"/>
            <a:chExt cx="2643276" cy="737347"/>
          </a:xfrm>
        </p:grpSpPr>
        <p:sp>
          <p:nvSpPr>
            <p:cNvPr id="37" name="文本框 36"/>
            <p:cNvSpPr txBox="1"/>
            <p:nvPr/>
          </p:nvSpPr>
          <p:spPr>
            <a:xfrm>
              <a:off x="7801310" y="2735784"/>
              <a:ext cx="1157605" cy="506730"/>
            </a:xfrm>
            <a:prstGeom prst="rect">
              <a:avLst/>
            </a:prstGeom>
            <a:noFill/>
          </p:spPr>
          <p:txBody>
            <a:bodyPr wrap="none" rtlCol="0">
              <a:spAutoFit/>
              <a:scene3d>
                <a:camera prst="orthographicFront"/>
                <a:lightRig rig="threePt" dir="t"/>
              </a:scene3d>
              <a:sp3d contourW="12700"/>
            </a:bodyPr>
            <a:lstStyle/>
            <a:p>
              <a:pPr algn="ctr">
                <a:lnSpc>
                  <a:spcPct val="150000"/>
                </a:lnSpc>
              </a:pPr>
              <a:r>
                <a:rPr lang="en-US" altLang="zh-CN" b="1" dirty="0">
                  <a:solidFill>
                    <a:schemeClr val="bg1"/>
                  </a:solidFill>
                  <a:latin typeface="微软雅黑" panose="020B0503020204020204" pitchFamily="34" charset="-122"/>
                  <a:ea typeface="微软雅黑" panose="020B0503020204020204" pitchFamily="34" charset="-122"/>
                  <a:cs typeface="+mn-ea"/>
                  <a:sym typeface="+mn-lt"/>
                </a:rPr>
                <a:t>Example</a:t>
              </a:r>
              <a:endParaRPr lang="en-US" altLang="zh-CN" b="1"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41" name="矩形 40"/>
            <p:cNvSpPr/>
            <p:nvPr/>
          </p:nvSpPr>
          <p:spPr>
            <a:xfrm>
              <a:off x="7826115" y="3074351"/>
              <a:ext cx="2618471" cy="398780"/>
            </a:xfrm>
            <a:prstGeom prst="rect">
              <a:avLst/>
            </a:prstGeom>
          </p:spPr>
          <p:txBody>
            <a:bodyPr wrap="square">
              <a:spAutoFit/>
            </a:bodyPr>
            <a:lstStyle/>
            <a:p>
              <a:pPr>
                <a:lnSpc>
                  <a:spcPct val="200000"/>
                </a:lnSpc>
                <a:spcAft>
                  <a:spcPts val="1000"/>
                </a:spcAft>
              </a:pPr>
              <a:r>
                <a:rPr lang="en-US" altLang="zh-CN" sz="1000" kern="0" dirty="0">
                  <a:solidFill>
                    <a:schemeClr val="bg1"/>
                  </a:solidFill>
                  <a:latin typeface="微软雅黑 Light" panose="020B0502040204020203" pitchFamily="34" charset="-122"/>
                  <a:ea typeface="微软雅黑 Light" panose="020B0502040204020203" pitchFamily="34" charset="-122"/>
                </a:rPr>
                <a:t>Chinese characters</a:t>
              </a:r>
              <a:endParaRPr lang="en-US" altLang="zh-CN" sz="1000" kern="0" dirty="0">
                <a:solidFill>
                  <a:schemeClr val="bg1"/>
                </a:solidFill>
                <a:latin typeface="微软雅黑 Light" panose="020B0502040204020203" pitchFamily="34" charset="-122"/>
                <a:ea typeface="微软雅黑 Light" panose="020B0502040204020203" pitchFamily="34" charset="-122"/>
              </a:endParaRPr>
            </a:p>
          </p:txBody>
        </p:sp>
      </p:grpSp>
      <p:sp>
        <p:nvSpPr>
          <p:cNvPr id="7" name="形状"/>
          <p:cNvSpPr/>
          <p:nvPr/>
        </p:nvSpPr>
        <p:spPr>
          <a:xfrm flipH="1" flipV="1">
            <a:off x="7496723" y="2074005"/>
            <a:ext cx="1543504" cy="1543504"/>
          </a:xfrm>
          <a:prstGeom prst="blockArc">
            <a:avLst>
              <a:gd name="adj1" fmla="val 19218060"/>
              <a:gd name="adj2" fmla="val 9152942"/>
              <a:gd name="adj3" fmla="val 16627"/>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形状"/>
          <p:cNvSpPr/>
          <p:nvPr/>
        </p:nvSpPr>
        <p:spPr>
          <a:xfrm rot="10800000" flipH="1" flipV="1">
            <a:off x="6467721" y="2845757"/>
            <a:ext cx="1543504" cy="1543504"/>
          </a:xfrm>
          <a:prstGeom prst="blockArc">
            <a:avLst>
              <a:gd name="adj1" fmla="val 19218060"/>
              <a:gd name="adj2" fmla="val 9152942"/>
              <a:gd name="adj3" fmla="val 16627"/>
            </a:avLst>
          </a:prstGeom>
          <a:solidFill>
            <a:srgbClr val="8AD6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形状"/>
          <p:cNvSpPr/>
          <p:nvPr/>
        </p:nvSpPr>
        <p:spPr>
          <a:xfrm flipH="1" flipV="1">
            <a:off x="5355632" y="3480094"/>
            <a:ext cx="1543504" cy="1543504"/>
          </a:xfrm>
          <a:prstGeom prst="blockArc">
            <a:avLst>
              <a:gd name="adj1" fmla="val 19218060"/>
              <a:gd name="adj2" fmla="val 9152942"/>
              <a:gd name="adj3" fmla="val 16627"/>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形状"/>
          <p:cNvSpPr/>
          <p:nvPr/>
        </p:nvSpPr>
        <p:spPr>
          <a:xfrm rot="10800000" flipH="1" flipV="1">
            <a:off x="4326630" y="4251846"/>
            <a:ext cx="1543504" cy="1543504"/>
          </a:xfrm>
          <a:prstGeom prst="blockArc">
            <a:avLst>
              <a:gd name="adj1" fmla="val 19218060"/>
              <a:gd name="adj2" fmla="val 9152942"/>
              <a:gd name="adj3" fmla="val 16627"/>
            </a:avLst>
          </a:prstGeom>
          <a:solidFill>
            <a:srgbClr val="8AD6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形状"/>
          <p:cNvSpPr/>
          <p:nvPr/>
        </p:nvSpPr>
        <p:spPr>
          <a:xfrm rot="10800000" flipH="1" flipV="1">
            <a:off x="1375594" y="5261826"/>
            <a:ext cx="3266271" cy="264855"/>
          </a:xfrm>
          <a:prstGeom prst="rect">
            <a:avLst/>
          </a:prstGeom>
          <a:solidFill>
            <a:srgbClr val="8AD6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形状"/>
          <p:cNvSpPr/>
          <p:nvPr/>
        </p:nvSpPr>
        <p:spPr>
          <a:xfrm rot="10800000" flipH="1" flipV="1">
            <a:off x="8729741" y="2346788"/>
            <a:ext cx="1876272" cy="2648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形状"/>
          <p:cNvSpPr/>
          <p:nvPr/>
        </p:nvSpPr>
        <p:spPr>
          <a:xfrm rot="5400000">
            <a:off x="10578093" y="2304717"/>
            <a:ext cx="404836" cy="348996"/>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形状"/>
          <p:cNvSpPr/>
          <p:nvPr/>
        </p:nvSpPr>
        <p:spPr>
          <a:xfrm>
            <a:off x="756349" y="5128078"/>
            <a:ext cx="819150" cy="532352"/>
          </a:xfrm>
          <a:prstGeom prst="chevron">
            <a:avLst>
              <a:gd name="adj" fmla="val 46226"/>
            </a:avLst>
          </a:prstGeom>
          <a:solidFill>
            <a:srgbClr val="8AD6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3" name="组合 22"/>
          <p:cNvGrpSpPr/>
          <p:nvPr/>
        </p:nvGrpSpPr>
        <p:grpSpPr>
          <a:xfrm>
            <a:off x="1280872" y="4497530"/>
            <a:ext cx="3188539" cy="1052367"/>
            <a:chOff x="8574170" y="1872785"/>
            <a:chExt cx="3188539" cy="1052367"/>
          </a:xfrm>
        </p:grpSpPr>
        <p:sp>
          <p:nvSpPr>
            <p:cNvPr id="24" name="矩形 23"/>
            <p:cNvSpPr/>
            <p:nvPr/>
          </p:nvSpPr>
          <p:spPr>
            <a:xfrm>
              <a:off x="9918103" y="1872785"/>
              <a:ext cx="1837690" cy="643890"/>
            </a:xfrm>
            <a:prstGeom prst="rect">
              <a:avLst/>
            </a:prstGeom>
            <a:ln>
              <a:noFill/>
            </a:ln>
          </p:spPr>
          <p:txBody>
            <a:bodyPr wrap="none" lIns="91431" tIns="45716" rIns="91431" bIns="45716">
              <a:spAutoFit/>
            </a:bodyPr>
            <a:lstStyle/>
            <a:p>
              <a:pPr algn="r"/>
              <a:r>
                <a:rPr lang="zh-CN" altLang="en-US" b="1" dirty="0">
                  <a:solidFill>
                    <a:schemeClr val="bg1"/>
                  </a:solidFill>
                  <a:latin typeface="微软雅黑" panose="020B0503020204020204" pitchFamily="34" charset="-122"/>
                  <a:ea typeface="微软雅黑" panose="020B0503020204020204" pitchFamily="34" charset="-122"/>
                  <a:cs typeface="+mn-ea"/>
                  <a:sym typeface="+mn-lt"/>
                </a:rPr>
                <a:t>Natural things</a:t>
              </a:r>
              <a:endParaRPr lang="zh-CN" altLang="en-US" b="1" dirty="0">
                <a:solidFill>
                  <a:schemeClr val="bg1"/>
                </a:solidFill>
                <a:latin typeface="微软雅黑" panose="020B0503020204020204" pitchFamily="34" charset="-122"/>
                <a:ea typeface="微软雅黑" panose="020B0503020204020204" pitchFamily="34" charset="-122"/>
                <a:cs typeface="+mn-ea"/>
                <a:sym typeface="+mn-lt"/>
              </a:endParaRPr>
            </a:p>
            <a:p>
              <a:pPr algn="r"/>
              <a:endParaRPr lang="zh-CN" altLang="en-US" b="1"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25" name="矩形 47"/>
            <p:cNvSpPr>
              <a:spLocks noChangeArrowheads="1"/>
            </p:cNvSpPr>
            <p:nvPr/>
          </p:nvSpPr>
          <p:spPr bwMode="auto">
            <a:xfrm>
              <a:off x="8574170" y="2146007"/>
              <a:ext cx="3188539" cy="779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r">
                <a:lnSpc>
                  <a:spcPct val="150000"/>
                </a:lnSpc>
                <a:buNone/>
              </a:pPr>
              <a:r>
                <a:rPr lang="en-US" altLang="zh-CN" sz="1400">
                  <a:solidFill>
                    <a:schemeClr val="bg1"/>
                  </a:solidFill>
                  <a:latin typeface="Arial" panose="020B0604020202020204"/>
                  <a:ea typeface="微软雅黑" panose="020B0503020204020204" pitchFamily="34" charset="-122"/>
                </a:rPr>
                <a:t>Observe things in nature</a:t>
              </a:r>
              <a:endParaRPr lang="en-US" altLang="zh-CN" sz="1400">
                <a:solidFill>
                  <a:schemeClr val="bg1"/>
                </a:solidFill>
                <a:latin typeface="Arial" panose="020B0604020202020204"/>
                <a:ea typeface="微软雅黑" panose="020B0503020204020204" pitchFamily="34" charset="-122"/>
              </a:endParaRPr>
            </a:p>
            <a:p>
              <a:pPr algn="r">
                <a:lnSpc>
                  <a:spcPct val="150000"/>
                </a:lnSpc>
                <a:buNone/>
              </a:pPr>
              <a:endParaRPr lang="en-US" altLang="zh-CN" sz="1400">
                <a:solidFill>
                  <a:schemeClr val="bg1"/>
                </a:solidFill>
                <a:latin typeface="Arial" panose="020B0604020202020204"/>
                <a:ea typeface="微软雅黑" panose="020B0503020204020204" pitchFamily="34" charset="-122"/>
              </a:endParaRPr>
            </a:p>
          </p:txBody>
        </p:sp>
      </p:grpSp>
      <p:grpSp>
        <p:nvGrpSpPr>
          <p:cNvPr id="26" name="组合 25"/>
          <p:cNvGrpSpPr/>
          <p:nvPr/>
        </p:nvGrpSpPr>
        <p:grpSpPr>
          <a:xfrm>
            <a:off x="3075334" y="3387240"/>
            <a:ext cx="2353310" cy="645795"/>
            <a:chOff x="9402483" y="1872785"/>
            <a:chExt cx="2353310" cy="645795"/>
          </a:xfrm>
        </p:grpSpPr>
        <p:sp>
          <p:nvSpPr>
            <p:cNvPr id="27" name="矩形 26"/>
            <p:cNvSpPr/>
            <p:nvPr/>
          </p:nvSpPr>
          <p:spPr>
            <a:xfrm>
              <a:off x="9402483" y="1872785"/>
              <a:ext cx="2353310" cy="367030"/>
            </a:xfrm>
            <a:prstGeom prst="rect">
              <a:avLst/>
            </a:prstGeom>
            <a:ln>
              <a:noFill/>
            </a:ln>
          </p:spPr>
          <p:txBody>
            <a:bodyPr wrap="none" lIns="91431" tIns="45716" rIns="91431" bIns="45716">
              <a:spAutoFit/>
            </a:bodyPr>
            <a:lstStyle/>
            <a:p>
              <a:pPr algn="r"/>
              <a:r>
                <a:rPr lang="zh-CN" altLang="en-US" b="1" dirty="0">
                  <a:solidFill>
                    <a:schemeClr val="bg1"/>
                  </a:solidFill>
                  <a:latin typeface="微软雅黑" panose="020B0503020204020204" pitchFamily="34" charset="-122"/>
                  <a:ea typeface="微软雅黑" panose="020B0503020204020204" pitchFamily="34" charset="-122"/>
                  <a:cs typeface="+mn-ea"/>
                  <a:sym typeface="+mn-lt"/>
                </a:rPr>
                <a:t>Original </a:t>
              </a:r>
              <a:r>
                <a:rPr lang="en-US" altLang="zh-CN" b="1" dirty="0">
                  <a:solidFill>
                    <a:schemeClr val="bg1"/>
                  </a:solidFill>
                  <a:latin typeface="微软雅黑" panose="020B0503020204020204" pitchFamily="34" charset="-122"/>
                  <a:ea typeface="微软雅黑" panose="020B0503020204020204" pitchFamily="34" charset="-122"/>
                  <a:cs typeface="+mn-ea"/>
                  <a:sym typeface="+mn-lt"/>
                </a:rPr>
                <a:t>characters</a:t>
              </a:r>
              <a:endParaRPr lang="en-US" altLang="zh-CN" b="1"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28" name="矩形 47"/>
            <p:cNvSpPr>
              <a:spLocks noChangeArrowheads="1"/>
            </p:cNvSpPr>
            <p:nvPr/>
          </p:nvSpPr>
          <p:spPr bwMode="auto">
            <a:xfrm>
              <a:off x="10029863" y="2105830"/>
              <a:ext cx="1213485"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r">
                <a:lnSpc>
                  <a:spcPct val="150000"/>
                </a:lnSpc>
                <a:buNone/>
              </a:pPr>
              <a:r>
                <a:rPr lang="en-US" altLang="zh-CN" sz="1400" dirty="0">
                  <a:solidFill>
                    <a:schemeClr val="bg1"/>
                  </a:solidFill>
                  <a:latin typeface="Arial" panose="020B0604020202020204"/>
                  <a:ea typeface="微软雅黑" panose="020B0503020204020204" pitchFamily="34" charset="-122"/>
                </a:rPr>
                <a:t>Decipt things</a:t>
              </a:r>
              <a:endParaRPr lang="en-US" altLang="zh-CN" sz="1400" dirty="0">
                <a:solidFill>
                  <a:schemeClr val="bg1"/>
                </a:solidFill>
                <a:latin typeface="Arial" panose="020B0604020202020204"/>
                <a:ea typeface="微软雅黑" panose="020B0503020204020204" pitchFamily="34" charset="-122"/>
              </a:endParaRPr>
            </a:p>
          </p:txBody>
        </p:sp>
      </p:grpSp>
      <p:grpSp>
        <p:nvGrpSpPr>
          <p:cNvPr id="29" name="组合 28"/>
          <p:cNvGrpSpPr/>
          <p:nvPr/>
        </p:nvGrpSpPr>
        <p:grpSpPr>
          <a:xfrm>
            <a:off x="8825297" y="1188224"/>
            <a:ext cx="3188539" cy="1009187"/>
            <a:chOff x="8574170" y="1872785"/>
            <a:chExt cx="3188539" cy="1009187"/>
          </a:xfrm>
        </p:grpSpPr>
        <p:sp>
          <p:nvSpPr>
            <p:cNvPr id="30" name="矩形 29"/>
            <p:cNvSpPr/>
            <p:nvPr/>
          </p:nvSpPr>
          <p:spPr>
            <a:xfrm>
              <a:off x="8574170" y="1872785"/>
              <a:ext cx="2376805" cy="643890"/>
            </a:xfrm>
            <a:prstGeom prst="rect">
              <a:avLst/>
            </a:prstGeom>
            <a:ln>
              <a:noFill/>
            </a:ln>
          </p:spPr>
          <p:txBody>
            <a:bodyPr wrap="none" lIns="91431" tIns="45716" rIns="91431" bIns="45716">
              <a:spAutoFit/>
            </a:bodyPr>
            <a:lstStyle/>
            <a:p>
              <a:pPr algn="l"/>
              <a:r>
                <a:rPr lang="zh-CN" altLang="en-US" b="1" dirty="0">
                  <a:solidFill>
                    <a:schemeClr val="bg1"/>
                  </a:solidFill>
                  <a:latin typeface="微软雅黑" panose="020B0503020204020204" pitchFamily="34" charset="-122"/>
                  <a:ea typeface="微软雅黑" panose="020B0503020204020204" pitchFamily="34" charset="-122"/>
                  <a:cs typeface="+mn-ea"/>
                  <a:sym typeface="+mn-lt"/>
                </a:rPr>
                <a:t>Give pronunciation</a:t>
              </a:r>
              <a:endParaRPr lang="zh-CN" altLang="en-US" b="1" dirty="0">
                <a:solidFill>
                  <a:schemeClr val="bg1"/>
                </a:solidFill>
                <a:latin typeface="微软雅黑" panose="020B0503020204020204" pitchFamily="34" charset="-122"/>
                <a:ea typeface="微软雅黑" panose="020B0503020204020204" pitchFamily="34" charset="-122"/>
                <a:cs typeface="+mn-ea"/>
                <a:sym typeface="+mn-lt"/>
              </a:endParaRPr>
            </a:p>
            <a:p>
              <a:endParaRPr lang="zh-CN" altLang="en-US" b="1"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31" name="矩形 47"/>
            <p:cNvSpPr>
              <a:spLocks noChangeArrowheads="1"/>
            </p:cNvSpPr>
            <p:nvPr/>
          </p:nvSpPr>
          <p:spPr bwMode="auto">
            <a:xfrm>
              <a:off x="8574170" y="2146007"/>
              <a:ext cx="3188539" cy="735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50000"/>
                </a:lnSpc>
                <a:buNone/>
              </a:pPr>
              <a:r>
                <a:rPr lang="en-US" altLang="zh-CN" sz="1400" dirty="0">
                  <a:solidFill>
                    <a:schemeClr val="bg1"/>
                  </a:solidFill>
                  <a:latin typeface="Arial" panose="020B0604020202020204"/>
                  <a:ea typeface="微软雅黑" panose="020B0503020204020204" pitchFamily="34" charset="-122"/>
                </a:rPr>
                <a:t>Know how to read the character and use it to create new character </a:t>
              </a:r>
              <a:endParaRPr lang="en-US" altLang="zh-CN" sz="1400" dirty="0">
                <a:solidFill>
                  <a:schemeClr val="bg1"/>
                </a:solidFill>
                <a:latin typeface="Arial" panose="020B0604020202020204"/>
                <a:ea typeface="微软雅黑" panose="020B0503020204020204" pitchFamily="34" charset="-122"/>
              </a:endParaRPr>
            </a:p>
          </p:txBody>
        </p:sp>
      </p:grpSp>
      <p:grpSp>
        <p:nvGrpSpPr>
          <p:cNvPr id="32" name="组合 31"/>
          <p:cNvGrpSpPr/>
          <p:nvPr/>
        </p:nvGrpSpPr>
        <p:grpSpPr>
          <a:xfrm>
            <a:off x="8089964" y="3890291"/>
            <a:ext cx="3188539" cy="685972"/>
            <a:chOff x="8574170" y="1872785"/>
            <a:chExt cx="3188539" cy="685972"/>
          </a:xfrm>
        </p:grpSpPr>
        <p:sp>
          <p:nvSpPr>
            <p:cNvPr id="33" name="矩形 32"/>
            <p:cNvSpPr/>
            <p:nvPr/>
          </p:nvSpPr>
          <p:spPr>
            <a:xfrm>
              <a:off x="8574170" y="1872785"/>
              <a:ext cx="2596515" cy="367030"/>
            </a:xfrm>
            <a:prstGeom prst="rect">
              <a:avLst/>
            </a:prstGeom>
            <a:ln>
              <a:noFill/>
            </a:ln>
          </p:spPr>
          <p:txBody>
            <a:bodyPr wrap="none" lIns="91431" tIns="45716" rIns="91431" bIns="45716">
              <a:spAutoFit/>
            </a:bodyPr>
            <a:lstStyle/>
            <a:p>
              <a:pPr algn="l"/>
              <a:r>
                <a:rPr lang="zh-CN" altLang="en-US" b="1" dirty="0">
                  <a:solidFill>
                    <a:schemeClr val="bg1"/>
                  </a:solidFill>
                  <a:latin typeface="微软雅黑" panose="020B0503020204020204" pitchFamily="34" charset="-122"/>
                  <a:ea typeface="微软雅黑" panose="020B0503020204020204" pitchFamily="34" charset="-122"/>
                  <a:cs typeface="+mn-ea"/>
                  <a:sym typeface="+mn-lt"/>
                </a:rPr>
                <a:t>Simplified </a:t>
              </a:r>
              <a:r>
                <a:rPr lang="en-US" altLang="zh-CN" b="1" dirty="0">
                  <a:solidFill>
                    <a:schemeClr val="bg1"/>
                  </a:solidFill>
                  <a:latin typeface="微软雅黑" panose="020B0503020204020204" pitchFamily="34" charset="-122"/>
                  <a:ea typeface="微软雅黑" panose="020B0503020204020204" pitchFamily="34" charset="-122"/>
                  <a:cs typeface="+mn-ea"/>
                  <a:sym typeface="+mn-lt"/>
                </a:rPr>
                <a:t>characters</a:t>
              </a:r>
              <a:endParaRPr lang="en-US" altLang="zh-CN" b="1"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34" name="矩形 47"/>
            <p:cNvSpPr>
              <a:spLocks noChangeArrowheads="1"/>
            </p:cNvSpPr>
            <p:nvPr/>
          </p:nvSpPr>
          <p:spPr bwMode="auto">
            <a:xfrm>
              <a:off x="8574170" y="2146007"/>
              <a:ext cx="3188539"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50000"/>
                </a:lnSpc>
                <a:buNone/>
              </a:pPr>
              <a:r>
                <a:rPr lang="en-US" altLang="zh-CN" sz="1400" dirty="0">
                  <a:solidFill>
                    <a:schemeClr val="bg1"/>
                  </a:solidFill>
                  <a:latin typeface="Arial" panose="020B0604020202020204"/>
                  <a:ea typeface="微软雅黑" panose="020B0503020204020204" pitchFamily="34" charset="-122"/>
                </a:rPr>
                <a:t>Make the characters easier to write</a:t>
              </a:r>
              <a:endParaRPr lang="en-US" altLang="zh-CN" sz="1400" dirty="0">
                <a:solidFill>
                  <a:schemeClr val="bg1"/>
                </a:solidFill>
                <a:latin typeface="Arial" panose="020B0604020202020204"/>
                <a:ea typeface="微软雅黑" panose="020B0503020204020204" pitchFamily="34" charset="-122"/>
              </a:endParaRPr>
            </a:p>
          </p:txBody>
        </p:sp>
      </p:grpSp>
      <p:pic>
        <p:nvPicPr>
          <p:cNvPr id="100" name="图片 99"/>
          <p:cNvPicPr/>
          <p:nvPr/>
        </p:nvPicPr>
        <p:blipFill>
          <a:blip r:embed="rId2"/>
          <a:srcRect l="22275" t="52882" r="54915" b="7973"/>
          <a:stretch>
            <a:fillRect/>
          </a:stretch>
        </p:blipFill>
        <p:spPr>
          <a:xfrm>
            <a:off x="5795010" y="3949700"/>
            <a:ext cx="672465" cy="603885"/>
          </a:xfrm>
          <a:prstGeom prst="rect">
            <a:avLst/>
          </a:prstGeom>
          <a:noFill/>
          <a:ln w="9525">
            <a:noFill/>
          </a:ln>
        </p:spPr>
      </p:pic>
      <p:pic>
        <p:nvPicPr>
          <p:cNvPr id="2" name="图片 1" descr="src=http___photo.669pic.com_show_photos2_58438d2f4e7e4a3d349f735d7d3ee744.jpg&amp;refer=http___photo.669pic"/>
          <p:cNvPicPr>
            <a:picLocks noChangeAspect="1"/>
          </p:cNvPicPr>
          <p:nvPr/>
        </p:nvPicPr>
        <p:blipFill>
          <a:blip r:embed="rId3"/>
          <a:srcRect l="46451" t="45370" r="47123" b="47222"/>
          <a:stretch>
            <a:fillRect/>
          </a:stretch>
        </p:blipFill>
        <p:spPr>
          <a:xfrm>
            <a:off x="4767580" y="4753610"/>
            <a:ext cx="661035" cy="508000"/>
          </a:xfrm>
          <a:prstGeom prst="rect">
            <a:avLst/>
          </a:prstGeom>
        </p:spPr>
      </p:pic>
      <p:pic>
        <p:nvPicPr>
          <p:cNvPr id="3" name="图片 2" descr="f11f3a292df5e0fe0d7a4bc9516034a85fdf729c"/>
          <p:cNvPicPr>
            <a:picLocks noChangeAspect="1"/>
          </p:cNvPicPr>
          <p:nvPr/>
        </p:nvPicPr>
        <p:blipFill>
          <a:blip r:embed="rId4"/>
          <a:srcRect l="12467" t="13903" r="11619" b="9269"/>
          <a:stretch>
            <a:fillRect/>
          </a:stretch>
        </p:blipFill>
        <p:spPr>
          <a:xfrm>
            <a:off x="6899275" y="3321050"/>
            <a:ext cx="615315" cy="622935"/>
          </a:xfrm>
          <a:prstGeom prst="rect">
            <a:avLst/>
          </a:prstGeom>
        </p:spPr>
      </p:pic>
      <p:pic>
        <p:nvPicPr>
          <p:cNvPr id="4" name="图片 3" descr="3817"/>
          <p:cNvPicPr>
            <a:picLocks noChangeAspect="1"/>
          </p:cNvPicPr>
          <p:nvPr/>
        </p:nvPicPr>
        <p:blipFill>
          <a:blip r:embed="rId5"/>
          <a:srcRect l="17444" t="802" r="17811" b="1337"/>
          <a:stretch>
            <a:fillRect/>
          </a:stretch>
        </p:blipFill>
        <p:spPr>
          <a:xfrm>
            <a:off x="7950835" y="2526030"/>
            <a:ext cx="636270" cy="64008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solidFill>
            <a:srgbClr val="002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5" name="图片 34"/>
          <p:cNvPicPr>
            <a:picLocks noChangeAspect="1"/>
          </p:cNvPicPr>
          <p:nvPr/>
        </p:nvPicPr>
        <p:blipFill>
          <a:blip r:embed="rId1"/>
          <a:stretch>
            <a:fillRect/>
          </a:stretch>
        </p:blipFill>
        <p:spPr>
          <a:xfrm>
            <a:off x="198679" y="206720"/>
            <a:ext cx="591031" cy="529299"/>
          </a:xfrm>
          <a:prstGeom prst="rect">
            <a:avLst/>
          </a:prstGeom>
        </p:spPr>
      </p:pic>
      <p:grpSp>
        <p:nvGrpSpPr>
          <p:cNvPr id="36" name="组合 35"/>
          <p:cNvGrpSpPr/>
          <p:nvPr/>
        </p:nvGrpSpPr>
        <p:grpSpPr>
          <a:xfrm>
            <a:off x="364033" y="42803"/>
            <a:ext cx="3312160" cy="737235"/>
            <a:chOff x="7298393" y="2735784"/>
            <a:chExt cx="3312160" cy="737235"/>
          </a:xfrm>
        </p:grpSpPr>
        <p:sp>
          <p:nvSpPr>
            <p:cNvPr id="37" name="文本框 36"/>
            <p:cNvSpPr txBox="1"/>
            <p:nvPr/>
          </p:nvSpPr>
          <p:spPr>
            <a:xfrm>
              <a:off x="7298393" y="2735784"/>
              <a:ext cx="2163445" cy="506730"/>
            </a:xfrm>
            <a:prstGeom prst="rect">
              <a:avLst/>
            </a:prstGeom>
            <a:noFill/>
          </p:spPr>
          <p:txBody>
            <a:bodyPr wrap="none" rtlCol="0">
              <a:spAutoFit/>
              <a:scene3d>
                <a:camera prst="orthographicFront"/>
                <a:lightRig rig="threePt" dir="t"/>
              </a:scene3d>
              <a:sp3d contourW="12700"/>
            </a:bodyPr>
            <a:lstStyle/>
            <a:p>
              <a:pPr algn="ctr">
                <a:lnSpc>
                  <a:spcPct val="150000"/>
                </a:lnSpc>
              </a:pPr>
              <a:r>
                <a:rPr lang="en-US" altLang="zh-CN" b="1" dirty="0">
                  <a:solidFill>
                    <a:schemeClr val="bg1"/>
                  </a:solidFill>
                  <a:latin typeface="微软雅黑" panose="020B0503020204020204" pitchFamily="34" charset="-122"/>
                  <a:ea typeface="微软雅黑" panose="020B0503020204020204" pitchFamily="34" charset="-122"/>
                  <a:cs typeface="+mn-ea"/>
                  <a:sym typeface="+mn-lt"/>
                </a:rPr>
                <a:t>        Applications</a:t>
              </a:r>
              <a:endParaRPr lang="en-US" altLang="zh-CN" b="1"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41" name="矩形 40"/>
            <p:cNvSpPr/>
            <p:nvPr/>
          </p:nvSpPr>
          <p:spPr>
            <a:xfrm>
              <a:off x="7826078" y="3074239"/>
              <a:ext cx="2784475" cy="398780"/>
            </a:xfrm>
            <a:prstGeom prst="rect">
              <a:avLst/>
            </a:prstGeom>
          </p:spPr>
          <p:txBody>
            <a:bodyPr wrap="square">
              <a:spAutoFit/>
            </a:bodyPr>
            <a:lstStyle/>
            <a:p>
              <a:pPr>
                <a:lnSpc>
                  <a:spcPct val="200000"/>
                </a:lnSpc>
                <a:spcAft>
                  <a:spcPts val="1000"/>
                </a:spcAft>
              </a:pPr>
              <a:r>
                <a:rPr lang="en-US" altLang="zh-CN" sz="1000" kern="0" dirty="0">
                  <a:solidFill>
                    <a:schemeClr val="bg1"/>
                  </a:solidFill>
                  <a:latin typeface="微软雅黑 Light" panose="020B0502040204020203" pitchFamily="34" charset="-122"/>
                  <a:ea typeface="微软雅黑 Light" panose="020B0502040204020203" pitchFamily="34" charset="-122"/>
                  <a:sym typeface="+mn-ea"/>
                </a:rPr>
                <a:t>How to apply dual-coding theory in our life</a:t>
              </a:r>
              <a:endParaRPr lang="en-US" altLang="zh-CN" sz="1000" kern="0" dirty="0">
                <a:solidFill>
                  <a:schemeClr val="bg1"/>
                </a:solidFill>
                <a:latin typeface="微软雅黑 Light" panose="020B0502040204020203" pitchFamily="34" charset="-122"/>
                <a:ea typeface="微软雅黑 Light" panose="020B0502040204020203" pitchFamily="34" charset="-122"/>
              </a:endParaRPr>
            </a:p>
          </p:txBody>
        </p:sp>
      </p:grpSp>
      <p:grpSp>
        <p:nvGrpSpPr>
          <p:cNvPr id="7" name="组合 6"/>
          <p:cNvGrpSpPr/>
          <p:nvPr/>
        </p:nvGrpSpPr>
        <p:grpSpPr>
          <a:xfrm>
            <a:off x="3728891" y="1279761"/>
            <a:ext cx="4734219" cy="4636432"/>
            <a:chOff x="3637450" y="1279761"/>
            <a:chExt cx="4734219" cy="4636432"/>
          </a:xfrm>
          <a:solidFill>
            <a:schemeClr val="bg1"/>
          </a:solidFill>
        </p:grpSpPr>
        <p:grpSp>
          <p:nvGrpSpPr>
            <p:cNvPr id="8" name="组合 7"/>
            <p:cNvGrpSpPr/>
            <p:nvPr/>
          </p:nvGrpSpPr>
          <p:grpSpPr>
            <a:xfrm>
              <a:off x="3637450" y="1293034"/>
              <a:ext cx="4734219" cy="4623159"/>
              <a:chOff x="3731781" y="1603930"/>
              <a:chExt cx="4734219" cy="4623159"/>
            </a:xfrm>
            <a:grpFill/>
          </p:grpSpPr>
          <p:sp>
            <p:nvSpPr>
              <p:cNvPr id="14" name="形状"/>
              <p:cNvSpPr/>
              <p:nvPr/>
            </p:nvSpPr>
            <p:spPr>
              <a:xfrm>
                <a:off x="3731781" y="1603930"/>
                <a:ext cx="4623159" cy="4623159"/>
              </a:xfrm>
              <a:prstGeom prst="blockArc">
                <a:avLst>
                  <a:gd name="adj1" fmla="val 18816148"/>
                  <a:gd name="adj2" fmla="val 2680603"/>
                  <a:gd name="adj3" fmla="val 1291"/>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15" name="形状"/>
              <p:cNvSpPr/>
              <p:nvPr/>
            </p:nvSpPr>
            <p:spPr>
              <a:xfrm>
                <a:off x="7506004" y="2182144"/>
                <a:ext cx="288032" cy="28803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16" name="形状"/>
              <p:cNvSpPr/>
              <p:nvPr/>
            </p:nvSpPr>
            <p:spPr>
              <a:xfrm>
                <a:off x="8177968" y="3758221"/>
                <a:ext cx="288032" cy="28803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7" name="形状"/>
              <p:cNvSpPr/>
              <p:nvPr/>
            </p:nvSpPr>
            <p:spPr>
              <a:xfrm>
                <a:off x="7506006" y="5439410"/>
                <a:ext cx="288032" cy="28803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grpSp>
          <p:nvGrpSpPr>
            <p:cNvPr id="9" name="组合 8"/>
            <p:cNvGrpSpPr/>
            <p:nvPr/>
          </p:nvGrpSpPr>
          <p:grpSpPr>
            <a:xfrm flipH="1">
              <a:off x="3637450" y="1279761"/>
              <a:ext cx="4734219" cy="4623159"/>
              <a:chOff x="3731781" y="1603930"/>
              <a:chExt cx="4734219" cy="4623159"/>
            </a:xfrm>
            <a:grpFill/>
          </p:grpSpPr>
          <p:sp>
            <p:nvSpPr>
              <p:cNvPr id="10" name="形状"/>
              <p:cNvSpPr/>
              <p:nvPr/>
            </p:nvSpPr>
            <p:spPr>
              <a:xfrm>
                <a:off x="3731781" y="1603930"/>
                <a:ext cx="4623159" cy="4623159"/>
              </a:xfrm>
              <a:prstGeom prst="blockArc">
                <a:avLst>
                  <a:gd name="adj1" fmla="val 18816148"/>
                  <a:gd name="adj2" fmla="val 2680603"/>
                  <a:gd name="adj3" fmla="val 1291"/>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11" name="形状"/>
              <p:cNvSpPr/>
              <p:nvPr/>
            </p:nvSpPr>
            <p:spPr>
              <a:xfrm>
                <a:off x="7506004" y="2182144"/>
                <a:ext cx="288032" cy="28803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12" name="形状"/>
              <p:cNvSpPr/>
              <p:nvPr/>
            </p:nvSpPr>
            <p:spPr>
              <a:xfrm>
                <a:off x="8177968" y="3758221"/>
                <a:ext cx="288032" cy="28803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3" name="形状"/>
              <p:cNvSpPr/>
              <p:nvPr/>
            </p:nvSpPr>
            <p:spPr>
              <a:xfrm>
                <a:off x="7506006" y="5439410"/>
                <a:ext cx="288032" cy="28803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grpSp>
      <p:grpSp>
        <p:nvGrpSpPr>
          <p:cNvPr id="21" name="组合 20"/>
          <p:cNvGrpSpPr/>
          <p:nvPr/>
        </p:nvGrpSpPr>
        <p:grpSpPr>
          <a:xfrm>
            <a:off x="7088927" y="3389015"/>
            <a:ext cx="5036427" cy="2077468"/>
            <a:chOff x="6726282" y="1817329"/>
            <a:chExt cx="5036427" cy="2077468"/>
          </a:xfrm>
        </p:grpSpPr>
        <p:sp>
          <p:nvSpPr>
            <p:cNvPr id="22" name="矩形 21"/>
            <p:cNvSpPr/>
            <p:nvPr/>
          </p:nvSpPr>
          <p:spPr>
            <a:xfrm>
              <a:off x="6726282" y="1817329"/>
              <a:ext cx="4803775" cy="367030"/>
            </a:xfrm>
            <a:prstGeom prst="rect">
              <a:avLst/>
            </a:prstGeom>
            <a:ln>
              <a:noFill/>
            </a:ln>
          </p:spPr>
          <p:txBody>
            <a:bodyPr wrap="none" lIns="91431" tIns="45716" rIns="91431" bIns="45716">
              <a:spAutoFit/>
            </a:bodyPr>
            <a:lstStyle/>
            <a:p>
              <a:pPr algn="ctr"/>
              <a:r>
                <a:rPr lang="en-US" altLang="zh-CN" b="1" dirty="0">
                  <a:solidFill>
                    <a:schemeClr val="bg1"/>
                  </a:solidFill>
                  <a:latin typeface="微软雅黑" panose="020B0503020204020204" pitchFamily="34" charset="-122"/>
                  <a:ea typeface="微软雅黑" panose="020B0503020204020204" pitchFamily="34" charset="-122"/>
                  <a:cs typeface="+mn-ea"/>
                  <a:sym typeface="+mn-lt"/>
                </a:rPr>
                <a:t>			Learning new languages</a:t>
              </a:r>
              <a:endParaRPr lang="en-US" altLang="zh-CN" b="1"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23" name="矩形 47"/>
            <p:cNvSpPr>
              <a:spLocks noChangeArrowheads="1"/>
            </p:cNvSpPr>
            <p:nvPr/>
          </p:nvSpPr>
          <p:spPr bwMode="auto">
            <a:xfrm>
              <a:off x="8574170" y="2146007"/>
              <a:ext cx="3188539" cy="1748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50000"/>
                </a:lnSpc>
                <a:buNone/>
              </a:pPr>
              <a:r>
                <a:rPr lang="en-US" altLang="zh-CN" sz="1400">
                  <a:solidFill>
                    <a:schemeClr val="bg1"/>
                  </a:solidFill>
                  <a:latin typeface="Arial" panose="020B0604020202020204"/>
                  <a:ea typeface="微软雅黑" panose="020B0503020204020204" pitchFamily="34" charset="-122"/>
                </a:rPr>
                <a:t>Remember a new language and associate it with your mother tongue to make yourself more sensitive to the meaning of phrases</a:t>
              </a:r>
              <a:endParaRPr lang="en-US" altLang="zh-CN" sz="1400">
                <a:solidFill>
                  <a:schemeClr val="bg1"/>
                </a:solidFill>
                <a:latin typeface="Arial" panose="020B0604020202020204"/>
                <a:ea typeface="微软雅黑" panose="020B0503020204020204" pitchFamily="34" charset="-122"/>
              </a:endParaRPr>
            </a:p>
            <a:p>
              <a:pPr>
                <a:lnSpc>
                  <a:spcPct val="150000"/>
                </a:lnSpc>
                <a:buNone/>
              </a:pPr>
              <a:endParaRPr lang="en-US" altLang="zh-CN" sz="1400">
                <a:solidFill>
                  <a:schemeClr val="bg1"/>
                </a:solidFill>
                <a:latin typeface="Arial" panose="020B0604020202020204"/>
                <a:ea typeface="微软雅黑" panose="020B0503020204020204" pitchFamily="34" charset="-122"/>
              </a:endParaRPr>
            </a:p>
          </p:txBody>
        </p:sp>
      </p:grpSp>
      <p:grpSp>
        <p:nvGrpSpPr>
          <p:cNvPr id="30" name="组合 29"/>
          <p:cNvGrpSpPr/>
          <p:nvPr/>
        </p:nvGrpSpPr>
        <p:grpSpPr>
          <a:xfrm>
            <a:off x="117073" y="3389015"/>
            <a:ext cx="3188539" cy="1698797"/>
            <a:chOff x="8574170" y="1872785"/>
            <a:chExt cx="3188539" cy="1698797"/>
          </a:xfrm>
        </p:grpSpPr>
        <p:sp>
          <p:nvSpPr>
            <p:cNvPr id="31" name="矩形 30"/>
            <p:cNvSpPr/>
            <p:nvPr/>
          </p:nvSpPr>
          <p:spPr>
            <a:xfrm>
              <a:off x="10110508" y="1872785"/>
              <a:ext cx="1645285" cy="367030"/>
            </a:xfrm>
            <a:prstGeom prst="rect">
              <a:avLst/>
            </a:prstGeom>
            <a:ln>
              <a:noFill/>
            </a:ln>
          </p:spPr>
          <p:txBody>
            <a:bodyPr wrap="none" lIns="91431" tIns="45716" rIns="91431" bIns="45716">
              <a:spAutoFit/>
            </a:bodyPr>
            <a:lstStyle/>
            <a:p>
              <a:pPr algn="r"/>
              <a:r>
                <a:rPr lang="en-US" altLang="zh-CN" b="1" dirty="0">
                  <a:solidFill>
                    <a:schemeClr val="bg1"/>
                  </a:solidFill>
                  <a:latin typeface="微软雅黑" panose="020B0503020204020204" pitchFamily="34" charset="-122"/>
                  <a:ea typeface="微软雅黑" panose="020B0503020204020204" pitchFamily="34" charset="-122"/>
                  <a:cs typeface="+mn-ea"/>
                  <a:sym typeface="+mn-lt"/>
                </a:rPr>
                <a:t>Taking notes</a:t>
              </a:r>
              <a:endParaRPr lang="en-US" altLang="zh-CN" b="1"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32" name="矩形 47"/>
            <p:cNvSpPr>
              <a:spLocks noChangeArrowheads="1"/>
            </p:cNvSpPr>
            <p:nvPr/>
          </p:nvSpPr>
          <p:spPr bwMode="auto">
            <a:xfrm>
              <a:off x="8574170" y="2146007"/>
              <a:ext cx="3188539" cy="142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r">
                <a:lnSpc>
                  <a:spcPct val="150000"/>
                </a:lnSpc>
                <a:buNone/>
              </a:pPr>
              <a:r>
                <a:rPr lang="en-US" altLang="zh-CN" sz="1400">
                  <a:solidFill>
                    <a:schemeClr val="bg1"/>
                  </a:solidFill>
                  <a:latin typeface="Arial" panose="020B0604020202020204"/>
                  <a:ea typeface="微软雅黑" panose="020B0503020204020204" pitchFamily="34" charset="-122"/>
                </a:rPr>
                <a:t>Don't just record what the teacher said, try to use your own symbols to make the notes easier to understand</a:t>
              </a:r>
              <a:endParaRPr lang="en-US" altLang="zh-CN" sz="1400">
                <a:solidFill>
                  <a:schemeClr val="bg1"/>
                </a:solidFill>
                <a:latin typeface="Arial" panose="020B0604020202020204"/>
                <a:ea typeface="微软雅黑" panose="020B0503020204020204" pitchFamily="34" charset="-122"/>
              </a:endParaRPr>
            </a:p>
            <a:p>
              <a:pPr algn="r">
                <a:lnSpc>
                  <a:spcPct val="150000"/>
                </a:lnSpc>
                <a:buNone/>
              </a:pPr>
              <a:endParaRPr lang="en-US" altLang="zh-CN" sz="1400">
                <a:solidFill>
                  <a:schemeClr val="bg1"/>
                </a:solidFill>
                <a:latin typeface="Arial" panose="020B0604020202020204"/>
                <a:ea typeface="微软雅黑" panose="020B0503020204020204" pitchFamily="34" charset="-122"/>
              </a:endParaRPr>
            </a:p>
          </p:txBody>
        </p:sp>
      </p:grpSp>
      <p:pic>
        <p:nvPicPr>
          <p:cNvPr id="40" name="图片 39"/>
          <p:cNvPicPr>
            <a:picLocks noChangeAspect="1"/>
          </p:cNvPicPr>
          <p:nvPr/>
        </p:nvPicPr>
        <p:blipFill>
          <a:blip r:embed="rId2"/>
          <a:stretch>
            <a:fillRect/>
          </a:stretch>
        </p:blipFill>
        <p:spPr>
          <a:xfrm>
            <a:off x="4916558" y="1981664"/>
            <a:ext cx="2621311" cy="3268343"/>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solidFill>
            <a:srgbClr val="002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p:cNvPicPr>
            <a:picLocks noChangeAspect="1"/>
          </p:cNvPicPr>
          <p:nvPr/>
        </p:nvPicPr>
        <p:blipFill>
          <a:blip r:embed="rId1"/>
          <a:stretch>
            <a:fillRect/>
          </a:stretch>
        </p:blipFill>
        <p:spPr>
          <a:xfrm>
            <a:off x="7900013" y="1770611"/>
            <a:ext cx="753536" cy="771671"/>
          </a:xfrm>
          <a:prstGeom prst="rect">
            <a:avLst/>
          </a:prstGeom>
        </p:spPr>
      </p:pic>
      <p:pic>
        <p:nvPicPr>
          <p:cNvPr id="8" name="图片 7"/>
          <p:cNvPicPr>
            <a:picLocks noChangeAspect="1"/>
          </p:cNvPicPr>
          <p:nvPr/>
        </p:nvPicPr>
        <p:blipFill>
          <a:blip r:embed="rId2"/>
          <a:stretch>
            <a:fillRect/>
          </a:stretch>
        </p:blipFill>
        <p:spPr>
          <a:xfrm>
            <a:off x="8585516" y="2658281"/>
            <a:ext cx="779978" cy="1194147"/>
          </a:xfrm>
          <a:prstGeom prst="rect">
            <a:avLst/>
          </a:prstGeom>
        </p:spPr>
      </p:pic>
      <p:pic>
        <p:nvPicPr>
          <p:cNvPr id="9" name="图片 8"/>
          <p:cNvPicPr>
            <a:picLocks noChangeAspect="1"/>
          </p:cNvPicPr>
          <p:nvPr/>
        </p:nvPicPr>
        <p:blipFill>
          <a:blip r:embed="rId3"/>
          <a:stretch>
            <a:fillRect/>
          </a:stretch>
        </p:blipFill>
        <p:spPr>
          <a:xfrm>
            <a:off x="7900013" y="4349951"/>
            <a:ext cx="1137554" cy="664290"/>
          </a:xfrm>
          <a:prstGeom prst="rect">
            <a:avLst/>
          </a:prstGeom>
        </p:spPr>
      </p:pic>
      <p:pic>
        <p:nvPicPr>
          <p:cNvPr id="10" name="图片 9"/>
          <p:cNvPicPr>
            <a:picLocks noChangeAspect="1"/>
          </p:cNvPicPr>
          <p:nvPr/>
        </p:nvPicPr>
        <p:blipFill>
          <a:blip r:embed="rId4"/>
          <a:stretch>
            <a:fillRect/>
          </a:stretch>
        </p:blipFill>
        <p:spPr>
          <a:xfrm>
            <a:off x="7442872" y="5164686"/>
            <a:ext cx="601407" cy="610272"/>
          </a:xfrm>
          <a:prstGeom prst="rect">
            <a:avLst/>
          </a:prstGeom>
        </p:spPr>
      </p:pic>
      <p:pic>
        <p:nvPicPr>
          <p:cNvPr id="11" name="图片 10"/>
          <p:cNvPicPr>
            <a:picLocks noChangeAspect="1"/>
          </p:cNvPicPr>
          <p:nvPr/>
        </p:nvPicPr>
        <p:blipFill>
          <a:blip r:embed="rId5"/>
          <a:stretch>
            <a:fillRect/>
          </a:stretch>
        </p:blipFill>
        <p:spPr>
          <a:xfrm>
            <a:off x="5936256" y="5164686"/>
            <a:ext cx="1057519" cy="935231"/>
          </a:xfrm>
          <a:prstGeom prst="rect">
            <a:avLst/>
          </a:prstGeom>
        </p:spPr>
      </p:pic>
      <p:pic>
        <p:nvPicPr>
          <p:cNvPr id="12" name="图片 11"/>
          <p:cNvPicPr>
            <a:picLocks noChangeAspect="1"/>
          </p:cNvPicPr>
          <p:nvPr/>
        </p:nvPicPr>
        <p:blipFill>
          <a:blip r:embed="rId6"/>
          <a:stretch>
            <a:fillRect/>
          </a:stretch>
        </p:blipFill>
        <p:spPr>
          <a:xfrm>
            <a:off x="4711598" y="5346750"/>
            <a:ext cx="1224658" cy="1044504"/>
          </a:xfrm>
          <a:prstGeom prst="rect">
            <a:avLst/>
          </a:prstGeom>
        </p:spPr>
      </p:pic>
      <p:pic>
        <p:nvPicPr>
          <p:cNvPr id="13" name="图片 12"/>
          <p:cNvPicPr>
            <a:picLocks noChangeAspect="1"/>
          </p:cNvPicPr>
          <p:nvPr/>
        </p:nvPicPr>
        <p:blipFill>
          <a:blip r:embed="rId7"/>
          <a:stretch>
            <a:fillRect/>
          </a:stretch>
        </p:blipFill>
        <p:spPr>
          <a:xfrm>
            <a:off x="3313976" y="4169671"/>
            <a:ext cx="1173074" cy="1462630"/>
          </a:xfrm>
          <a:prstGeom prst="rect">
            <a:avLst/>
          </a:prstGeom>
        </p:spPr>
      </p:pic>
      <p:pic>
        <p:nvPicPr>
          <p:cNvPr id="14" name="图片 13"/>
          <p:cNvPicPr>
            <a:picLocks noChangeAspect="1"/>
          </p:cNvPicPr>
          <p:nvPr/>
        </p:nvPicPr>
        <p:blipFill>
          <a:blip r:embed="rId8"/>
          <a:stretch>
            <a:fillRect/>
          </a:stretch>
        </p:blipFill>
        <p:spPr>
          <a:xfrm>
            <a:off x="6184591" y="398343"/>
            <a:ext cx="1210950" cy="1456000"/>
          </a:xfrm>
          <a:prstGeom prst="rect">
            <a:avLst/>
          </a:prstGeom>
        </p:spPr>
      </p:pic>
      <p:pic>
        <p:nvPicPr>
          <p:cNvPr id="15" name="图片 14"/>
          <p:cNvPicPr>
            <a:picLocks noChangeAspect="1"/>
          </p:cNvPicPr>
          <p:nvPr/>
        </p:nvPicPr>
        <p:blipFill>
          <a:blip r:embed="rId9"/>
          <a:stretch>
            <a:fillRect/>
          </a:stretch>
        </p:blipFill>
        <p:spPr>
          <a:xfrm>
            <a:off x="7348329" y="833675"/>
            <a:ext cx="695950" cy="830347"/>
          </a:xfrm>
          <a:prstGeom prst="rect">
            <a:avLst/>
          </a:prstGeom>
        </p:spPr>
      </p:pic>
      <p:pic>
        <p:nvPicPr>
          <p:cNvPr id="16" name="图片 15"/>
          <p:cNvPicPr>
            <a:picLocks noChangeAspect="1"/>
          </p:cNvPicPr>
          <p:nvPr/>
        </p:nvPicPr>
        <p:blipFill>
          <a:blip r:embed="rId10"/>
          <a:stretch>
            <a:fillRect/>
          </a:stretch>
        </p:blipFill>
        <p:spPr>
          <a:xfrm>
            <a:off x="5556691" y="833675"/>
            <a:ext cx="627900" cy="638400"/>
          </a:xfrm>
          <a:prstGeom prst="rect">
            <a:avLst/>
          </a:prstGeom>
        </p:spPr>
      </p:pic>
      <p:pic>
        <p:nvPicPr>
          <p:cNvPr id="17" name="图片 16"/>
          <p:cNvPicPr>
            <a:picLocks noChangeAspect="1"/>
          </p:cNvPicPr>
          <p:nvPr/>
        </p:nvPicPr>
        <p:blipFill>
          <a:blip r:embed="rId11"/>
          <a:stretch>
            <a:fillRect/>
          </a:stretch>
        </p:blipFill>
        <p:spPr>
          <a:xfrm>
            <a:off x="3382453" y="1266762"/>
            <a:ext cx="1625813" cy="1456000"/>
          </a:xfrm>
          <a:prstGeom prst="rect">
            <a:avLst/>
          </a:prstGeom>
        </p:spPr>
      </p:pic>
      <p:pic>
        <p:nvPicPr>
          <p:cNvPr id="18" name="图片 17"/>
          <p:cNvPicPr>
            <a:picLocks noChangeAspect="1"/>
          </p:cNvPicPr>
          <p:nvPr/>
        </p:nvPicPr>
        <p:blipFill>
          <a:blip r:embed="rId12"/>
          <a:stretch>
            <a:fillRect/>
          </a:stretch>
        </p:blipFill>
        <p:spPr>
          <a:xfrm>
            <a:off x="3128212" y="3058007"/>
            <a:ext cx="930638" cy="929600"/>
          </a:xfrm>
          <a:prstGeom prst="rect">
            <a:avLst/>
          </a:prstGeom>
        </p:spPr>
      </p:pic>
      <p:pic>
        <p:nvPicPr>
          <p:cNvPr id="19" name="图片 18"/>
          <p:cNvPicPr>
            <a:picLocks noChangeAspect="1"/>
          </p:cNvPicPr>
          <p:nvPr/>
        </p:nvPicPr>
        <p:blipFill>
          <a:blip r:embed="rId13"/>
          <a:stretch>
            <a:fillRect/>
          </a:stretch>
        </p:blipFill>
        <p:spPr>
          <a:xfrm>
            <a:off x="2838338" y="1290495"/>
            <a:ext cx="1143675" cy="1041600"/>
          </a:xfrm>
          <a:prstGeom prst="rect">
            <a:avLst/>
          </a:prstGeom>
        </p:spPr>
      </p:pic>
      <p:pic>
        <p:nvPicPr>
          <p:cNvPr id="20" name="图片 19"/>
          <p:cNvPicPr>
            <a:picLocks noChangeAspect="1"/>
          </p:cNvPicPr>
          <p:nvPr/>
        </p:nvPicPr>
        <p:blipFill>
          <a:blip r:embed="rId14"/>
          <a:stretch>
            <a:fillRect/>
          </a:stretch>
        </p:blipFill>
        <p:spPr>
          <a:xfrm>
            <a:off x="2244611" y="1152875"/>
            <a:ext cx="840938" cy="1097600"/>
          </a:xfrm>
          <a:prstGeom prst="rect">
            <a:avLst/>
          </a:prstGeom>
        </p:spPr>
      </p:pic>
      <p:pic>
        <p:nvPicPr>
          <p:cNvPr id="21" name="图片 20"/>
          <p:cNvPicPr>
            <a:picLocks noChangeAspect="1"/>
          </p:cNvPicPr>
          <p:nvPr/>
        </p:nvPicPr>
        <p:blipFill>
          <a:blip r:embed="rId15"/>
          <a:stretch>
            <a:fillRect/>
          </a:stretch>
        </p:blipFill>
        <p:spPr>
          <a:xfrm>
            <a:off x="4234797" y="582090"/>
            <a:ext cx="1367925" cy="616000"/>
          </a:xfrm>
          <a:prstGeom prst="rect">
            <a:avLst/>
          </a:prstGeom>
        </p:spPr>
      </p:pic>
      <p:pic>
        <p:nvPicPr>
          <p:cNvPr id="22" name="图片 21"/>
          <p:cNvPicPr>
            <a:picLocks noChangeAspect="1"/>
          </p:cNvPicPr>
          <p:nvPr/>
        </p:nvPicPr>
        <p:blipFill>
          <a:blip r:embed="rId16"/>
          <a:stretch>
            <a:fillRect/>
          </a:stretch>
        </p:blipFill>
        <p:spPr>
          <a:xfrm>
            <a:off x="7955989" y="592097"/>
            <a:ext cx="740025" cy="414400"/>
          </a:xfrm>
          <a:prstGeom prst="rect">
            <a:avLst/>
          </a:prstGeom>
        </p:spPr>
      </p:pic>
      <p:pic>
        <p:nvPicPr>
          <p:cNvPr id="23" name="图片 22"/>
          <p:cNvPicPr>
            <a:picLocks noChangeAspect="1"/>
          </p:cNvPicPr>
          <p:nvPr/>
        </p:nvPicPr>
        <p:blipFill>
          <a:blip r:embed="rId17"/>
          <a:stretch>
            <a:fillRect/>
          </a:stretch>
        </p:blipFill>
        <p:spPr>
          <a:xfrm>
            <a:off x="8239460" y="1216022"/>
            <a:ext cx="1177313" cy="448000"/>
          </a:xfrm>
          <a:prstGeom prst="rect">
            <a:avLst/>
          </a:prstGeom>
        </p:spPr>
      </p:pic>
      <p:pic>
        <p:nvPicPr>
          <p:cNvPr id="24" name="图片 23"/>
          <p:cNvPicPr>
            <a:picLocks noChangeAspect="1"/>
          </p:cNvPicPr>
          <p:nvPr/>
        </p:nvPicPr>
        <p:blipFill>
          <a:blip r:embed="rId18"/>
          <a:stretch>
            <a:fillRect/>
          </a:stretch>
        </p:blipFill>
        <p:spPr>
          <a:xfrm>
            <a:off x="9234681" y="1890428"/>
            <a:ext cx="459713" cy="504000"/>
          </a:xfrm>
          <a:prstGeom prst="rect">
            <a:avLst/>
          </a:prstGeom>
        </p:spPr>
      </p:pic>
      <p:pic>
        <p:nvPicPr>
          <p:cNvPr id="25" name="图片 24"/>
          <p:cNvPicPr>
            <a:picLocks noChangeAspect="1"/>
          </p:cNvPicPr>
          <p:nvPr/>
        </p:nvPicPr>
        <p:blipFill>
          <a:blip r:embed="rId19"/>
          <a:stretch>
            <a:fillRect/>
          </a:stretch>
        </p:blipFill>
        <p:spPr>
          <a:xfrm>
            <a:off x="9701160" y="2932498"/>
            <a:ext cx="437288" cy="1153600"/>
          </a:xfrm>
          <a:prstGeom prst="rect">
            <a:avLst/>
          </a:prstGeom>
        </p:spPr>
      </p:pic>
      <p:pic>
        <p:nvPicPr>
          <p:cNvPr id="26" name="图片 25"/>
          <p:cNvPicPr>
            <a:picLocks noChangeAspect="1"/>
          </p:cNvPicPr>
          <p:nvPr/>
        </p:nvPicPr>
        <p:blipFill>
          <a:blip r:embed="rId20"/>
          <a:stretch>
            <a:fillRect/>
          </a:stretch>
        </p:blipFill>
        <p:spPr>
          <a:xfrm>
            <a:off x="8707693" y="4024071"/>
            <a:ext cx="526988" cy="291200"/>
          </a:xfrm>
          <a:prstGeom prst="rect">
            <a:avLst/>
          </a:prstGeom>
        </p:spPr>
      </p:pic>
      <p:pic>
        <p:nvPicPr>
          <p:cNvPr id="27" name="图片 26"/>
          <p:cNvPicPr>
            <a:picLocks noChangeAspect="1"/>
          </p:cNvPicPr>
          <p:nvPr/>
        </p:nvPicPr>
        <p:blipFill>
          <a:blip r:embed="rId21"/>
          <a:stretch>
            <a:fillRect/>
          </a:stretch>
        </p:blipFill>
        <p:spPr>
          <a:xfrm>
            <a:off x="4632602" y="1742046"/>
            <a:ext cx="627900" cy="414400"/>
          </a:xfrm>
          <a:prstGeom prst="rect">
            <a:avLst/>
          </a:prstGeom>
        </p:spPr>
      </p:pic>
      <p:pic>
        <p:nvPicPr>
          <p:cNvPr id="28" name="图片 27"/>
          <p:cNvPicPr>
            <a:picLocks noChangeAspect="1"/>
          </p:cNvPicPr>
          <p:nvPr/>
        </p:nvPicPr>
        <p:blipFill>
          <a:blip r:embed="rId22"/>
          <a:stretch>
            <a:fillRect/>
          </a:stretch>
        </p:blipFill>
        <p:spPr>
          <a:xfrm>
            <a:off x="9383011" y="4455058"/>
            <a:ext cx="311383" cy="375073"/>
          </a:xfrm>
          <a:prstGeom prst="rect">
            <a:avLst/>
          </a:prstGeom>
        </p:spPr>
      </p:pic>
      <p:pic>
        <p:nvPicPr>
          <p:cNvPr id="29" name="图片 28"/>
          <p:cNvPicPr>
            <a:picLocks noChangeAspect="1"/>
          </p:cNvPicPr>
          <p:nvPr/>
        </p:nvPicPr>
        <p:blipFill>
          <a:blip r:embed="rId23"/>
          <a:stretch>
            <a:fillRect/>
          </a:stretch>
        </p:blipFill>
        <p:spPr>
          <a:xfrm>
            <a:off x="8425358" y="5014241"/>
            <a:ext cx="1113345" cy="551042"/>
          </a:xfrm>
          <a:prstGeom prst="rect">
            <a:avLst/>
          </a:prstGeom>
        </p:spPr>
      </p:pic>
      <p:pic>
        <p:nvPicPr>
          <p:cNvPr id="30" name="图片 29"/>
          <p:cNvPicPr>
            <a:picLocks noChangeAspect="1"/>
          </p:cNvPicPr>
          <p:nvPr/>
        </p:nvPicPr>
        <p:blipFill>
          <a:blip r:embed="rId24"/>
          <a:stretch>
            <a:fillRect/>
          </a:stretch>
        </p:blipFill>
        <p:spPr>
          <a:xfrm>
            <a:off x="7641917" y="5946544"/>
            <a:ext cx="583050" cy="313600"/>
          </a:xfrm>
          <a:prstGeom prst="rect">
            <a:avLst/>
          </a:prstGeom>
        </p:spPr>
      </p:pic>
      <p:pic>
        <p:nvPicPr>
          <p:cNvPr id="31" name="图片 30"/>
          <p:cNvPicPr>
            <a:picLocks noChangeAspect="1"/>
          </p:cNvPicPr>
          <p:nvPr/>
        </p:nvPicPr>
        <p:blipFill>
          <a:blip r:embed="rId25"/>
          <a:stretch>
            <a:fillRect/>
          </a:stretch>
        </p:blipFill>
        <p:spPr>
          <a:xfrm>
            <a:off x="6288428" y="6256821"/>
            <a:ext cx="661538" cy="392000"/>
          </a:xfrm>
          <a:prstGeom prst="rect">
            <a:avLst/>
          </a:prstGeom>
        </p:spPr>
      </p:pic>
      <p:pic>
        <p:nvPicPr>
          <p:cNvPr id="32" name="图片 31"/>
          <p:cNvPicPr>
            <a:picLocks noChangeAspect="1"/>
          </p:cNvPicPr>
          <p:nvPr/>
        </p:nvPicPr>
        <p:blipFill>
          <a:blip r:embed="rId26"/>
          <a:stretch>
            <a:fillRect/>
          </a:stretch>
        </p:blipFill>
        <p:spPr>
          <a:xfrm>
            <a:off x="4055796" y="5814365"/>
            <a:ext cx="717600" cy="696298"/>
          </a:xfrm>
          <a:prstGeom prst="rect">
            <a:avLst/>
          </a:prstGeom>
        </p:spPr>
      </p:pic>
      <p:pic>
        <p:nvPicPr>
          <p:cNvPr id="33" name="图片 32"/>
          <p:cNvPicPr>
            <a:picLocks noChangeAspect="1"/>
          </p:cNvPicPr>
          <p:nvPr/>
        </p:nvPicPr>
        <p:blipFill>
          <a:blip r:embed="rId27"/>
          <a:stretch>
            <a:fillRect/>
          </a:stretch>
        </p:blipFill>
        <p:spPr>
          <a:xfrm>
            <a:off x="2665834" y="4403647"/>
            <a:ext cx="728813" cy="1422400"/>
          </a:xfrm>
          <a:prstGeom prst="rect">
            <a:avLst/>
          </a:prstGeom>
        </p:spPr>
      </p:pic>
      <p:pic>
        <p:nvPicPr>
          <p:cNvPr id="34" name="图片 33"/>
          <p:cNvPicPr>
            <a:picLocks noChangeAspect="1"/>
          </p:cNvPicPr>
          <p:nvPr/>
        </p:nvPicPr>
        <p:blipFill>
          <a:blip r:embed="rId28"/>
          <a:stretch>
            <a:fillRect/>
          </a:stretch>
        </p:blipFill>
        <p:spPr>
          <a:xfrm>
            <a:off x="2244611" y="3097207"/>
            <a:ext cx="515775" cy="425600"/>
          </a:xfrm>
          <a:prstGeom prst="rect">
            <a:avLst/>
          </a:prstGeom>
        </p:spPr>
      </p:pic>
      <p:sp>
        <p:nvSpPr>
          <p:cNvPr id="35" name="文本框 34"/>
          <p:cNvSpPr txBox="1"/>
          <p:nvPr/>
        </p:nvSpPr>
        <p:spPr>
          <a:xfrm>
            <a:off x="3127937" y="2938084"/>
            <a:ext cx="6334539" cy="1445260"/>
          </a:xfrm>
          <a:prstGeom prst="rect">
            <a:avLst/>
          </a:prstGeom>
          <a:noFill/>
        </p:spPr>
        <p:txBody>
          <a:bodyPr wrap="square" rtlCol="0">
            <a:spAutoFit/>
          </a:bodyPr>
          <a:lstStyle/>
          <a:p>
            <a:pPr algn="ctr"/>
            <a:r>
              <a:rPr lang="en-US" altLang="zh-CN" sz="8800" dirty="0" smtClean="0">
                <a:solidFill>
                  <a:schemeClr val="bg1"/>
                </a:solidFill>
                <a:effectLst>
                  <a:outerShdw blurRad="38100" dist="38100" dir="2700000" algn="tl">
                    <a:srgbClr val="000000">
                      <a:alpha val="43137"/>
                    </a:srgbClr>
                  </a:outerShdw>
                </a:effectLst>
                <a:latin typeface="汉仪铸字童年体W" panose="00020600040101010101" pitchFamily="18" charset="-122"/>
                <a:ea typeface="汉仪铸字童年体W" panose="00020600040101010101" pitchFamily="18" charset="-122"/>
              </a:rPr>
              <a:t>Thanks</a:t>
            </a:r>
            <a:endParaRPr lang="en-US" altLang="zh-CN" sz="8800" dirty="0" smtClean="0">
              <a:solidFill>
                <a:schemeClr val="bg1"/>
              </a:solidFill>
              <a:effectLst>
                <a:outerShdw blurRad="38100" dist="38100" dir="2700000" algn="tl">
                  <a:srgbClr val="000000">
                    <a:alpha val="43137"/>
                  </a:srgbClr>
                </a:outerShdw>
              </a:effectLst>
              <a:latin typeface="汉仪铸字童年体W" panose="00020600040101010101" pitchFamily="18" charset="-122"/>
              <a:ea typeface="汉仪铸字童年体W" panose="00020600040101010101" pitchFamily="18" charset="-122"/>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1356</Words>
  <Application>WPS 演示</Application>
  <PresentationFormat>宽屏</PresentationFormat>
  <Paragraphs>86</Paragraphs>
  <Slides>7</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7</vt:i4>
      </vt:variant>
    </vt:vector>
  </HeadingPairs>
  <TitlesOfParts>
    <vt:vector size="20" baseType="lpstr">
      <vt:lpstr>Arial</vt:lpstr>
      <vt:lpstr>宋体</vt:lpstr>
      <vt:lpstr>Wingdings</vt:lpstr>
      <vt:lpstr>汉仪铸字童年体W</vt:lpstr>
      <vt:lpstr>微软雅黑</vt:lpstr>
      <vt:lpstr>微软雅黑 Light</vt:lpstr>
      <vt:lpstr>Calibri</vt:lpstr>
      <vt:lpstr>Arial</vt:lpstr>
      <vt:lpstr>等线</vt:lpstr>
      <vt:lpstr>Arial Unicode MS</vt:lpstr>
      <vt:lpstr>等线 Light</vt:lpstr>
      <vt:lpstr>Malgun Gothic</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HEDY</dc:creator>
  <cp:lastModifiedBy>15240201288</cp:lastModifiedBy>
  <cp:revision>9</cp:revision>
  <dcterms:created xsi:type="dcterms:W3CDTF">2020-02-18T21:27:00Z</dcterms:created>
  <dcterms:modified xsi:type="dcterms:W3CDTF">2021-11-15T07:02:56Z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2052-11.1.0.11045</vt:lpwstr>
  </property>
  <property fmtid="{D5CDD505-2E9C-101B-9397-08002B2CF9AE}" pid="3" name="KSOTemplateUUID">
    <vt:lpwstr>v1.0_mb_5Y36fM3n1XUEty29Q40vPQ==</vt:lpwstr>
  </property>
  <property fmtid="{D5CDD505-2E9C-101B-9397-08002B2CF9AE}" pid="4" name="ICV">
    <vt:lpwstr>18FCCCBFDF924B0699457253E0533AF6</vt:lpwstr>
  </property>
</Properties>
</file>